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350" r:id="rId3"/>
    <p:sldId id="375" r:id="rId4"/>
    <p:sldId id="373" r:id="rId5"/>
    <p:sldId id="381" r:id="rId6"/>
    <p:sldId id="376" r:id="rId7"/>
    <p:sldId id="377" r:id="rId8"/>
    <p:sldId id="378" r:id="rId9"/>
    <p:sldId id="379" r:id="rId10"/>
    <p:sldId id="380" r:id="rId11"/>
    <p:sldId id="383" r:id="rId12"/>
    <p:sldId id="384" r:id="rId13"/>
    <p:sldId id="385" r:id="rId14"/>
    <p:sldId id="394" r:id="rId15"/>
    <p:sldId id="386" r:id="rId16"/>
    <p:sldId id="388" r:id="rId17"/>
    <p:sldId id="389" r:id="rId18"/>
    <p:sldId id="390" r:id="rId19"/>
    <p:sldId id="391" r:id="rId20"/>
    <p:sldId id="392" r:id="rId21"/>
    <p:sldId id="393" r:id="rId22"/>
    <p:sldId id="371" r:id="rId23"/>
    <p:sldId id="400" r:id="rId24"/>
    <p:sldId id="397" r:id="rId25"/>
    <p:sldId id="398" r:id="rId26"/>
    <p:sldId id="399" r:id="rId27"/>
    <p:sldId id="359" r:id="rId28"/>
    <p:sldId id="366" r:id="rId29"/>
    <p:sldId id="401" r:id="rId30"/>
    <p:sldId id="403" r:id="rId31"/>
    <p:sldId id="416" r:id="rId32"/>
    <p:sldId id="417" r:id="rId33"/>
    <p:sldId id="411" r:id="rId34"/>
    <p:sldId id="413" r:id="rId35"/>
    <p:sldId id="414" r:id="rId36"/>
    <p:sldId id="404" r:id="rId37"/>
    <p:sldId id="410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31" r:id="rId47"/>
    <p:sldId id="426" r:id="rId48"/>
    <p:sldId id="427" r:id="rId49"/>
    <p:sldId id="428" r:id="rId50"/>
    <p:sldId id="429" r:id="rId51"/>
    <p:sldId id="43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99FF"/>
    <a:srgbClr val="99CCFF"/>
    <a:srgbClr val="66CCFF"/>
    <a:srgbClr val="FFFFD1"/>
    <a:srgbClr val="FBDFA7"/>
    <a:srgbClr val="77ED93"/>
    <a:srgbClr val="ECE18C"/>
    <a:srgbClr val="FFFFFF"/>
    <a:srgbClr val="F3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A7856EA6-FDA3-4349-907A-7B593694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7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D3415-3C1A-418F-9684-328955E21669}" type="slidenum">
              <a:rPr lang="en-IN">
                <a:latin typeface="Arial" pitchFamily="34" charset="0"/>
              </a:rPr>
              <a:pPr/>
              <a:t>12</a:t>
            </a:fld>
            <a:endParaRPr lang="en-I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8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56EA6-FDA3-4349-907A-7B59369408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0E94-F22D-4265-88B2-4C2886138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EB87-C836-4490-96ED-75A84366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87D36-743A-4499-8705-1F5D8858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575E-FB9C-4085-A4A0-F35901D2B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34AE-F75E-4988-A7B8-F4EF629DF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50C9-65C1-445B-AEAC-CB2F57B1E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7A84-ACF2-4DA1-9B7C-F36C4350ECA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F603-8B68-4552-98EA-6BDD4EAAE7B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AB49-B829-4831-BD32-2AFCACF814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AC51-802C-41C8-B353-310999E55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1E69-B9BE-4B73-8F61-7D5B8E01A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EFA0-34D1-4554-B5CA-9E96868D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9F5E-C1A9-46A7-9C8D-D3A9BDAB6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4553-7F89-49ED-85F6-6B015CA6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A593-DBCB-4CE1-8087-ED8A476D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4A74-20FD-48B3-822D-A2CC248FE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9A22BB88-BCFE-4E98-9878-92877CF76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17B16E-F522-4399-B9A5-1B6295AAA21D}" type="datetimeFigureOut">
              <a:rPr lang="sr-Latn-C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20.1.2020.</a:t>
            </a:fld>
            <a:endParaRPr lang="sr-Latn-C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r-Latn-C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D3A375-A098-47C0-BDA6-2235E98E7860}" type="slidenum">
              <a:rPr lang="sr-Latn-C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gif"/><Relationship Id="rId4" Type="http://schemas.openxmlformats.org/officeDocument/2006/relationships/image" Target="../media/image5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gif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6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95046f962dc5f746e8efbd0ac61ac7-bpfull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867400"/>
            <a:ext cx="6372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705600" cy="762000"/>
          </a:xfrm>
        </p:spPr>
        <p:txBody>
          <a:bodyPr>
            <a:noAutofit/>
          </a:bodyPr>
          <a:lstStyle/>
          <a:p>
            <a:r>
              <a:rPr lang="x-none" sz="1800" dirty="0"/>
              <a:t>Institut za mikrobiologiju i imunologiju</a:t>
            </a:r>
          </a:p>
          <a:p>
            <a:r>
              <a:rPr lang="x-none" sz="1800" dirty="0"/>
              <a:t>Medicinski fakultet, Univerzitet </a:t>
            </a:r>
            <a:r>
              <a:rPr lang="x-none" sz="1800"/>
              <a:t>u Beogradu</a:t>
            </a:r>
            <a:endParaRPr lang="x-none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981200"/>
            <a:ext cx="7772400" cy="3293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r-Latn-CS" sz="4800" b="1" dirty="0" smtClean="0">
                <a:ea typeface="ＭＳ Ｐゴシック" pitchFamily="34" charset="-128"/>
              </a:rPr>
              <a:t>Principi dijagnostike infekcija izazvanih spiralnim bakterijama</a:t>
            </a:r>
            <a:endParaRPr lang="en-US" sz="4000" b="1" dirty="0">
              <a:solidFill>
                <a:prstClr val="white"/>
              </a:solidFill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r-Latn-CS" sz="2800" dirty="0">
              <a:solidFill>
                <a:prstClr val="white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133600" y="381000"/>
            <a:ext cx="4800600" cy="1143000"/>
            <a:chOff x="2286000" y="304800"/>
            <a:chExt cx="4625788" cy="1183341"/>
          </a:xfrm>
        </p:grpSpPr>
        <p:pic>
          <p:nvPicPr>
            <p:cNvPr id="7" name="Picture 6" descr="c82acd857b38f73898aed8f50fc7e1f8--microbiology-poster-rock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0000" contrast="51000"/>
            </a:blip>
            <a:srcRect l="10702" t="14912" r="65438" b="46491"/>
            <a:stretch>
              <a:fillRect/>
            </a:stretch>
          </p:blipFill>
          <p:spPr>
            <a:xfrm>
              <a:off x="2286000" y="304800"/>
              <a:ext cx="914400" cy="1183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82acd857b38f73898aed8f50fc7e1f8--microbiology-poster-rock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4000" contrast="33000"/>
            </a:blip>
            <a:srcRect l="37368" t="14913" r="37369" b="46491"/>
            <a:stretch>
              <a:fillRect/>
            </a:stretch>
          </p:blipFill>
          <p:spPr>
            <a:xfrm>
              <a:off x="3197140" y="304800"/>
              <a:ext cx="968188" cy="1183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82acd857b38f73898aed8f50fc7e1f8--microbiology-poster-rock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4000" contrast="33000"/>
            </a:blip>
            <a:srcRect l="64035" t="14912" r="10702" b="46491"/>
            <a:stretch>
              <a:fillRect/>
            </a:stretch>
          </p:blipFill>
          <p:spPr>
            <a:xfrm>
              <a:off x="4114800" y="304800"/>
              <a:ext cx="968188" cy="1183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82acd857b38f73898aed8f50fc7e1f8--microbiology-poster-rock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4000" contrast="33000"/>
            </a:blip>
            <a:srcRect l="37368" t="57017" r="37369" b="4386"/>
            <a:stretch>
              <a:fillRect/>
            </a:stretch>
          </p:blipFill>
          <p:spPr>
            <a:xfrm>
              <a:off x="5029200" y="304800"/>
              <a:ext cx="968188" cy="1183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82acd857b38f73898aed8f50fc7e1f8--microbiology-poster-rock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0000" contrast="51000"/>
            </a:blip>
            <a:srcRect l="64035" t="57017" r="10702" b="4386"/>
            <a:stretch>
              <a:fillRect/>
            </a:stretch>
          </p:blipFill>
          <p:spPr>
            <a:xfrm>
              <a:off x="5943600" y="304800"/>
              <a:ext cx="968188" cy="11833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i="1" dirty="0" err="1" smtClean="0">
                <a:solidFill>
                  <a:schemeClr val="tx1"/>
                </a:solidFill>
              </a:rPr>
              <a:t>Treponema</a:t>
            </a:r>
            <a:r>
              <a:rPr lang="en-US" sz="3400" b="1" i="1" dirty="0" smtClean="0">
                <a:solidFill>
                  <a:schemeClr val="tx1"/>
                </a:solidFill>
              </a:rPr>
              <a:t> </a:t>
            </a:r>
            <a:r>
              <a:rPr lang="en-US" sz="3400" b="1" i="1" dirty="0" err="1" smtClean="0">
                <a:solidFill>
                  <a:schemeClr val="tx1"/>
                </a:solidFill>
              </a:rPr>
              <a:t>pallidum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sr-Latn-CS" sz="3400" b="1" dirty="0" smtClean="0">
                <a:solidFill>
                  <a:schemeClr val="tx1"/>
                </a:solidFill>
              </a:rPr>
              <a:t/>
            </a:r>
            <a:br>
              <a:rPr lang="sr-Latn-CS" sz="3400" b="1" dirty="0" smtClean="0">
                <a:solidFill>
                  <a:schemeClr val="tx1"/>
                </a:solidFill>
              </a:rPr>
            </a:br>
            <a:r>
              <a:rPr lang="sr-Latn-CS" sz="3400" b="1" dirty="0" smtClean="0">
                <a:solidFill>
                  <a:schemeClr val="tx1"/>
                </a:solidFill>
              </a:rPr>
              <a:t>- </a:t>
            </a:r>
            <a:r>
              <a:rPr lang="sr-Latn-CS" sz="3400" b="1" dirty="0" smtClean="0"/>
              <a:t>bakteriološka dijagnostika -</a:t>
            </a:r>
            <a:endParaRPr lang="en-US" sz="34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72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sr-Latn-CS" dirty="0" smtClean="0"/>
              <a:t>uzorci:</a:t>
            </a:r>
            <a:r>
              <a:rPr lang="en-US" dirty="0" smtClean="0"/>
              <a:t> </a:t>
            </a:r>
            <a:r>
              <a:rPr lang="sr-Latn-CS" dirty="0" smtClean="0"/>
              <a:t>  </a:t>
            </a:r>
            <a:r>
              <a:rPr lang="en-US" dirty="0" err="1" smtClean="0"/>
              <a:t>eksudat</a:t>
            </a:r>
            <a:r>
              <a:rPr lang="en-US" dirty="0" smtClean="0"/>
              <a:t> </a:t>
            </a:r>
            <a:r>
              <a:rPr lang="en-US" dirty="0" err="1" smtClean="0"/>
              <a:t>lezija</a:t>
            </a:r>
            <a:endParaRPr lang="x-none" dirty="0" smtClean="0"/>
          </a:p>
          <a:p>
            <a:pPr>
              <a:buFontTx/>
              <a:buNone/>
            </a:pPr>
            <a:r>
              <a:rPr lang="x-none" dirty="0" smtClean="0"/>
              <a:t>		    punktat regionalnih limfnih žlezda</a:t>
            </a:r>
          </a:p>
          <a:p>
            <a:pPr>
              <a:buFontTx/>
              <a:buNone/>
            </a:pPr>
            <a:r>
              <a:rPr lang="x-none" dirty="0" smtClean="0"/>
              <a:t>		    likvor</a:t>
            </a:r>
            <a:r>
              <a:rPr lang="en-US" dirty="0" smtClean="0"/>
              <a:t> </a:t>
            </a:r>
            <a:endParaRPr lang="x-none" dirty="0" smtClean="0"/>
          </a:p>
          <a:p>
            <a:pPr>
              <a:buFontTx/>
              <a:buNone/>
            </a:pPr>
            <a:r>
              <a:rPr lang="x-none" dirty="0" smtClean="0"/>
              <a:t>		    </a:t>
            </a:r>
            <a:r>
              <a:rPr lang="en-US" dirty="0" err="1" smtClean="0"/>
              <a:t>krv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serologiju</a:t>
            </a:r>
            <a:endParaRPr lang="x-none" dirty="0" smtClean="0"/>
          </a:p>
          <a:p>
            <a:pPr>
              <a:buFontTx/>
              <a:buNone/>
            </a:pPr>
            <a:r>
              <a:rPr lang="en-US" dirty="0" smtClean="0"/>
              <a:t>T</a:t>
            </a:r>
            <a:r>
              <a:rPr lang="x-none" dirty="0" smtClean="0"/>
              <a:t>ransport – sprovođenje mera zaštite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sr-Latn-CS" b="1" dirty="0" smtClean="0"/>
              <a:t>Detekcija uzročnika u uzorcima:</a:t>
            </a:r>
            <a:endParaRPr lang="sr-Latn-CS" dirty="0" smtClean="0"/>
          </a:p>
          <a:p>
            <a:pPr eaLnBrk="1" hangingPunct="1">
              <a:buFontTx/>
              <a:buNone/>
            </a:pPr>
            <a:r>
              <a:rPr lang="sr-Latn-CS" dirty="0" smtClean="0"/>
              <a:t>		- Direktni preparat </a:t>
            </a:r>
          </a:p>
          <a:p>
            <a:pPr eaLnBrk="1" hangingPunct="1">
              <a:buFontTx/>
              <a:buNone/>
            </a:pPr>
            <a:r>
              <a:rPr lang="sr-Latn-CS" dirty="0" smtClean="0"/>
              <a:t>		- Molekularne tehnike</a:t>
            </a:r>
          </a:p>
          <a:p>
            <a:pPr>
              <a:buNone/>
            </a:pPr>
            <a:r>
              <a:rPr lang="sr-Latn-CS" b="1" dirty="0" smtClean="0"/>
              <a:t>Serološka dijagnostika</a:t>
            </a:r>
            <a:endParaRPr lang="sr-Latn-CS" dirty="0" smtClean="0"/>
          </a:p>
          <a:p>
            <a:pPr>
              <a:buFontTx/>
              <a:buNone/>
            </a:pPr>
            <a:endParaRPr lang="x-none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32772" name="Picture 4" descr="boutons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spiroba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14850" y="-1162050"/>
            <a:ext cx="21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outons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outons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outons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9436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 rot="359120">
            <a:off x="914400" y="6050422"/>
            <a:ext cx="3999432" cy="427290"/>
          </a:xfrm>
          <a:custGeom>
            <a:avLst/>
            <a:gdLst>
              <a:gd name="connsiteX0" fmla="*/ 0 w 3999432"/>
              <a:gd name="connsiteY0" fmla="*/ 358924 h 427290"/>
              <a:gd name="connsiteX1" fmla="*/ 162370 w 3999432"/>
              <a:gd name="connsiteY1" fmla="*/ 341832 h 427290"/>
              <a:gd name="connsiteX2" fmla="*/ 188007 w 3999432"/>
              <a:gd name="connsiteY2" fmla="*/ 316195 h 427290"/>
              <a:gd name="connsiteX3" fmla="*/ 247828 w 3999432"/>
              <a:gd name="connsiteY3" fmla="*/ 290557 h 427290"/>
              <a:gd name="connsiteX4" fmla="*/ 367469 w 3999432"/>
              <a:gd name="connsiteY4" fmla="*/ 333286 h 427290"/>
              <a:gd name="connsiteX5" fmla="*/ 384561 w 3999432"/>
              <a:gd name="connsiteY5" fmla="*/ 358924 h 427290"/>
              <a:gd name="connsiteX6" fmla="*/ 435836 w 3999432"/>
              <a:gd name="connsiteY6" fmla="*/ 418744 h 427290"/>
              <a:gd name="connsiteX7" fmla="*/ 461473 w 3999432"/>
              <a:gd name="connsiteY7" fmla="*/ 427290 h 427290"/>
              <a:gd name="connsiteX8" fmla="*/ 529839 w 3999432"/>
              <a:gd name="connsiteY8" fmla="*/ 418744 h 427290"/>
              <a:gd name="connsiteX9" fmla="*/ 675118 w 3999432"/>
              <a:gd name="connsiteY9" fmla="*/ 316195 h 427290"/>
              <a:gd name="connsiteX10" fmla="*/ 760576 w 3999432"/>
              <a:gd name="connsiteY10" fmla="*/ 264920 h 427290"/>
              <a:gd name="connsiteX11" fmla="*/ 914400 w 3999432"/>
              <a:gd name="connsiteY11" fmla="*/ 273466 h 427290"/>
              <a:gd name="connsiteX12" fmla="*/ 948583 w 3999432"/>
              <a:gd name="connsiteY12" fmla="*/ 282012 h 427290"/>
              <a:gd name="connsiteX13" fmla="*/ 1051133 w 3999432"/>
              <a:gd name="connsiteY13" fmla="*/ 316195 h 427290"/>
              <a:gd name="connsiteX14" fmla="*/ 1128045 w 3999432"/>
              <a:gd name="connsiteY14" fmla="*/ 333286 h 427290"/>
              <a:gd name="connsiteX15" fmla="*/ 1179320 w 3999432"/>
              <a:gd name="connsiteY15" fmla="*/ 358924 h 427290"/>
              <a:gd name="connsiteX16" fmla="*/ 1204957 w 3999432"/>
              <a:gd name="connsiteY16" fmla="*/ 367470 h 427290"/>
              <a:gd name="connsiteX17" fmla="*/ 1264778 w 3999432"/>
              <a:gd name="connsiteY17" fmla="*/ 393107 h 427290"/>
              <a:gd name="connsiteX18" fmla="*/ 1341690 w 3999432"/>
              <a:gd name="connsiteY18" fmla="*/ 384561 h 427290"/>
              <a:gd name="connsiteX19" fmla="*/ 1375873 w 3999432"/>
              <a:gd name="connsiteY19" fmla="*/ 367470 h 427290"/>
              <a:gd name="connsiteX20" fmla="*/ 1469877 w 3999432"/>
              <a:gd name="connsiteY20" fmla="*/ 324741 h 427290"/>
              <a:gd name="connsiteX21" fmla="*/ 1555335 w 3999432"/>
              <a:gd name="connsiteY21" fmla="*/ 282012 h 427290"/>
              <a:gd name="connsiteX22" fmla="*/ 1623701 w 3999432"/>
              <a:gd name="connsiteY22" fmla="*/ 222191 h 427290"/>
              <a:gd name="connsiteX23" fmla="*/ 1666430 w 3999432"/>
              <a:gd name="connsiteY23" fmla="*/ 196554 h 427290"/>
              <a:gd name="connsiteX24" fmla="*/ 1726250 w 3999432"/>
              <a:gd name="connsiteY24" fmla="*/ 162371 h 427290"/>
              <a:gd name="connsiteX25" fmla="*/ 1768979 w 3999432"/>
              <a:gd name="connsiteY25" fmla="*/ 170916 h 427290"/>
              <a:gd name="connsiteX26" fmla="*/ 1845892 w 3999432"/>
              <a:gd name="connsiteY26" fmla="*/ 213645 h 427290"/>
              <a:gd name="connsiteX27" fmla="*/ 1914258 w 3999432"/>
              <a:gd name="connsiteY27" fmla="*/ 264920 h 427290"/>
              <a:gd name="connsiteX28" fmla="*/ 1948441 w 3999432"/>
              <a:gd name="connsiteY28" fmla="*/ 282012 h 427290"/>
              <a:gd name="connsiteX29" fmla="*/ 1991170 w 3999432"/>
              <a:gd name="connsiteY29" fmla="*/ 299103 h 427290"/>
              <a:gd name="connsiteX30" fmla="*/ 2025353 w 3999432"/>
              <a:gd name="connsiteY30" fmla="*/ 324741 h 427290"/>
              <a:gd name="connsiteX31" fmla="*/ 2059536 w 3999432"/>
              <a:gd name="connsiteY31" fmla="*/ 316195 h 427290"/>
              <a:gd name="connsiteX32" fmla="*/ 2127903 w 3999432"/>
              <a:gd name="connsiteY32" fmla="*/ 264920 h 427290"/>
              <a:gd name="connsiteX33" fmla="*/ 2162086 w 3999432"/>
              <a:gd name="connsiteY33" fmla="*/ 239283 h 427290"/>
              <a:gd name="connsiteX34" fmla="*/ 2230452 w 3999432"/>
              <a:gd name="connsiteY34" fmla="*/ 188008 h 427290"/>
              <a:gd name="connsiteX35" fmla="*/ 2264636 w 3999432"/>
              <a:gd name="connsiteY35" fmla="*/ 179462 h 427290"/>
              <a:gd name="connsiteX36" fmla="*/ 2290273 w 3999432"/>
              <a:gd name="connsiteY36" fmla="*/ 170916 h 427290"/>
              <a:gd name="connsiteX37" fmla="*/ 2384277 w 3999432"/>
              <a:gd name="connsiteY37" fmla="*/ 179462 h 427290"/>
              <a:gd name="connsiteX38" fmla="*/ 2444097 w 3999432"/>
              <a:gd name="connsiteY38" fmla="*/ 205099 h 427290"/>
              <a:gd name="connsiteX39" fmla="*/ 2469735 w 3999432"/>
              <a:gd name="connsiteY39" fmla="*/ 213645 h 427290"/>
              <a:gd name="connsiteX40" fmla="*/ 2538101 w 3999432"/>
              <a:gd name="connsiteY40" fmla="*/ 247828 h 427290"/>
              <a:gd name="connsiteX41" fmla="*/ 2580830 w 3999432"/>
              <a:gd name="connsiteY41" fmla="*/ 264920 h 427290"/>
              <a:gd name="connsiteX42" fmla="*/ 2632105 w 3999432"/>
              <a:gd name="connsiteY42" fmla="*/ 282012 h 427290"/>
              <a:gd name="connsiteX43" fmla="*/ 2760292 w 3999432"/>
              <a:gd name="connsiteY43" fmla="*/ 247828 h 427290"/>
              <a:gd name="connsiteX44" fmla="*/ 2785929 w 3999432"/>
              <a:gd name="connsiteY44" fmla="*/ 239283 h 427290"/>
              <a:gd name="connsiteX45" fmla="*/ 2854295 w 3999432"/>
              <a:gd name="connsiteY45" fmla="*/ 196554 h 427290"/>
              <a:gd name="connsiteX46" fmla="*/ 2888479 w 3999432"/>
              <a:gd name="connsiteY46" fmla="*/ 179462 h 427290"/>
              <a:gd name="connsiteX47" fmla="*/ 2948299 w 3999432"/>
              <a:gd name="connsiteY47" fmla="*/ 162371 h 427290"/>
              <a:gd name="connsiteX48" fmla="*/ 3016665 w 3999432"/>
              <a:gd name="connsiteY48" fmla="*/ 170916 h 427290"/>
              <a:gd name="connsiteX49" fmla="*/ 3085032 w 3999432"/>
              <a:gd name="connsiteY49" fmla="*/ 213645 h 427290"/>
              <a:gd name="connsiteX50" fmla="*/ 3110669 w 3999432"/>
              <a:gd name="connsiteY50" fmla="*/ 239283 h 427290"/>
              <a:gd name="connsiteX51" fmla="*/ 3136307 w 3999432"/>
              <a:gd name="connsiteY51" fmla="*/ 256374 h 427290"/>
              <a:gd name="connsiteX52" fmla="*/ 3170490 w 3999432"/>
              <a:gd name="connsiteY52" fmla="*/ 282012 h 427290"/>
              <a:gd name="connsiteX53" fmla="*/ 3221764 w 3999432"/>
              <a:gd name="connsiteY53" fmla="*/ 316195 h 427290"/>
              <a:gd name="connsiteX54" fmla="*/ 3247402 w 3999432"/>
              <a:gd name="connsiteY54" fmla="*/ 299103 h 427290"/>
              <a:gd name="connsiteX55" fmla="*/ 3281585 w 3999432"/>
              <a:gd name="connsiteY55" fmla="*/ 273466 h 427290"/>
              <a:gd name="connsiteX56" fmla="*/ 3332860 w 3999432"/>
              <a:gd name="connsiteY56" fmla="*/ 247828 h 427290"/>
              <a:gd name="connsiteX57" fmla="*/ 3358497 w 3999432"/>
              <a:gd name="connsiteY57" fmla="*/ 222191 h 427290"/>
              <a:gd name="connsiteX58" fmla="*/ 3401226 w 3999432"/>
              <a:gd name="connsiteY58" fmla="*/ 188008 h 427290"/>
              <a:gd name="connsiteX59" fmla="*/ 3435409 w 3999432"/>
              <a:gd name="connsiteY59" fmla="*/ 145279 h 427290"/>
              <a:gd name="connsiteX60" fmla="*/ 3469593 w 3999432"/>
              <a:gd name="connsiteY60" fmla="*/ 128187 h 427290"/>
              <a:gd name="connsiteX61" fmla="*/ 3495230 w 3999432"/>
              <a:gd name="connsiteY61" fmla="*/ 111096 h 427290"/>
              <a:gd name="connsiteX62" fmla="*/ 3631963 w 3999432"/>
              <a:gd name="connsiteY62" fmla="*/ 153825 h 427290"/>
              <a:gd name="connsiteX63" fmla="*/ 3691783 w 3999432"/>
              <a:gd name="connsiteY63" fmla="*/ 188008 h 427290"/>
              <a:gd name="connsiteX64" fmla="*/ 3777241 w 3999432"/>
              <a:gd name="connsiteY64" fmla="*/ 179462 h 427290"/>
              <a:gd name="connsiteX65" fmla="*/ 3811424 w 3999432"/>
              <a:gd name="connsiteY65" fmla="*/ 153825 h 427290"/>
              <a:gd name="connsiteX66" fmla="*/ 3862699 w 3999432"/>
              <a:gd name="connsiteY66" fmla="*/ 128187 h 427290"/>
              <a:gd name="connsiteX67" fmla="*/ 3913974 w 3999432"/>
              <a:gd name="connsiteY67" fmla="*/ 85458 h 427290"/>
              <a:gd name="connsiteX68" fmla="*/ 3973794 w 3999432"/>
              <a:gd name="connsiteY68" fmla="*/ 34184 h 427290"/>
              <a:gd name="connsiteX69" fmla="*/ 3999432 w 3999432"/>
              <a:gd name="connsiteY69" fmla="*/ 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999432" h="427290">
                <a:moveTo>
                  <a:pt x="0" y="358924"/>
                </a:moveTo>
                <a:cubicBezTo>
                  <a:pt x="54123" y="353227"/>
                  <a:pt x="109301" y="353893"/>
                  <a:pt x="162370" y="341832"/>
                </a:cubicBezTo>
                <a:cubicBezTo>
                  <a:pt x="174155" y="339154"/>
                  <a:pt x="178723" y="323932"/>
                  <a:pt x="188007" y="316195"/>
                </a:cubicBezTo>
                <a:cubicBezTo>
                  <a:pt x="213300" y="295117"/>
                  <a:pt x="215250" y="298702"/>
                  <a:pt x="247828" y="290557"/>
                </a:cubicBezTo>
                <a:cubicBezTo>
                  <a:pt x="310650" y="303122"/>
                  <a:pt x="327991" y="293808"/>
                  <a:pt x="367469" y="333286"/>
                </a:cubicBezTo>
                <a:cubicBezTo>
                  <a:pt x="374732" y="340549"/>
                  <a:pt x="378591" y="350566"/>
                  <a:pt x="384561" y="358924"/>
                </a:cubicBezTo>
                <a:cubicBezTo>
                  <a:pt x="395333" y="374005"/>
                  <a:pt x="418893" y="407449"/>
                  <a:pt x="435836" y="418744"/>
                </a:cubicBezTo>
                <a:cubicBezTo>
                  <a:pt x="443331" y="423741"/>
                  <a:pt x="452927" y="424441"/>
                  <a:pt x="461473" y="427290"/>
                </a:cubicBezTo>
                <a:cubicBezTo>
                  <a:pt x="484262" y="424441"/>
                  <a:pt x="507757" y="425053"/>
                  <a:pt x="529839" y="418744"/>
                </a:cubicBezTo>
                <a:cubicBezTo>
                  <a:pt x="593325" y="400605"/>
                  <a:pt x="617176" y="350960"/>
                  <a:pt x="675118" y="316195"/>
                </a:cubicBezTo>
                <a:lnTo>
                  <a:pt x="760576" y="264920"/>
                </a:lnTo>
                <a:cubicBezTo>
                  <a:pt x="811851" y="267769"/>
                  <a:pt x="863257" y="268817"/>
                  <a:pt x="914400" y="273466"/>
                </a:cubicBezTo>
                <a:cubicBezTo>
                  <a:pt x="926097" y="274529"/>
                  <a:pt x="937373" y="278509"/>
                  <a:pt x="948583" y="282012"/>
                </a:cubicBezTo>
                <a:cubicBezTo>
                  <a:pt x="982975" y="292760"/>
                  <a:pt x="1016177" y="307456"/>
                  <a:pt x="1051133" y="316195"/>
                </a:cubicBezTo>
                <a:cubicBezTo>
                  <a:pt x="1099407" y="328264"/>
                  <a:pt x="1073799" y="322438"/>
                  <a:pt x="1128045" y="333286"/>
                </a:cubicBezTo>
                <a:cubicBezTo>
                  <a:pt x="1145137" y="341832"/>
                  <a:pt x="1161858" y="351163"/>
                  <a:pt x="1179320" y="358924"/>
                </a:cubicBezTo>
                <a:cubicBezTo>
                  <a:pt x="1187552" y="362583"/>
                  <a:pt x="1196677" y="363922"/>
                  <a:pt x="1204957" y="367470"/>
                </a:cubicBezTo>
                <a:cubicBezTo>
                  <a:pt x="1278873" y="399148"/>
                  <a:pt x="1204656" y="373066"/>
                  <a:pt x="1264778" y="393107"/>
                </a:cubicBezTo>
                <a:cubicBezTo>
                  <a:pt x="1290415" y="390258"/>
                  <a:pt x="1316555" y="390361"/>
                  <a:pt x="1341690" y="384561"/>
                </a:cubicBezTo>
                <a:cubicBezTo>
                  <a:pt x="1354103" y="381697"/>
                  <a:pt x="1364232" y="372644"/>
                  <a:pt x="1375873" y="367470"/>
                </a:cubicBezTo>
                <a:cubicBezTo>
                  <a:pt x="1439460" y="339209"/>
                  <a:pt x="1401000" y="362310"/>
                  <a:pt x="1469877" y="324741"/>
                </a:cubicBezTo>
                <a:cubicBezTo>
                  <a:pt x="1546719" y="282827"/>
                  <a:pt x="1477827" y="313014"/>
                  <a:pt x="1555335" y="282012"/>
                </a:cubicBezTo>
                <a:cubicBezTo>
                  <a:pt x="1586275" y="251071"/>
                  <a:pt x="1588394" y="245729"/>
                  <a:pt x="1623701" y="222191"/>
                </a:cubicBezTo>
                <a:cubicBezTo>
                  <a:pt x="1637521" y="212978"/>
                  <a:pt x="1652610" y="205768"/>
                  <a:pt x="1666430" y="196554"/>
                </a:cubicBezTo>
                <a:cubicBezTo>
                  <a:pt x="1718168" y="162062"/>
                  <a:pt x="1680556" y="177601"/>
                  <a:pt x="1726250" y="162371"/>
                </a:cubicBezTo>
                <a:cubicBezTo>
                  <a:pt x="1740493" y="165219"/>
                  <a:pt x="1755199" y="166323"/>
                  <a:pt x="1768979" y="170916"/>
                </a:cubicBezTo>
                <a:cubicBezTo>
                  <a:pt x="1784667" y="176145"/>
                  <a:pt x="1835723" y="206605"/>
                  <a:pt x="1845892" y="213645"/>
                </a:cubicBezTo>
                <a:cubicBezTo>
                  <a:pt x="1869313" y="229859"/>
                  <a:pt x="1888780" y="252180"/>
                  <a:pt x="1914258" y="264920"/>
                </a:cubicBezTo>
                <a:cubicBezTo>
                  <a:pt x="1925652" y="270617"/>
                  <a:pt x="1936800" y="276838"/>
                  <a:pt x="1948441" y="282012"/>
                </a:cubicBezTo>
                <a:cubicBezTo>
                  <a:pt x="1962459" y="288242"/>
                  <a:pt x="1977760" y="291653"/>
                  <a:pt x="1991170" y="299103"/>
                </a:cubicBezTo>
                <a:cubicBezTo>
                  <a:pt x="2003621" y="306020"/>
                  <a:pt x="2013959" y="316195"/>
                  <a:pt x="2025353" y="324741"/>
                </a:cubicBezTo>
                <a:cubicBezTo>
                  <a:pt x="2036747" y="321892"/>
                  <a:pt x="2049391" y="322113"/>
                  <a:pt x="2059536" y="316195"/>
                </a:cubicBezTo>
                <a:cubicBezTo>
                  <a:pt x="2084142" y="301842"/>
                  <a:pt x="2105114" y="282012"/>
                  <a:pt x="2127903" y="264920"/>
                </a:cubicBezTo>
                <a:cubicBezTo>
                  <a:pt x="2139297" y="256374"/>
                  <a:pt x="2150843" y="248027"/>
                  <a:pt x="2162086" y="239283"/>
                </a:cubicBezTo>
                <a:cubicBezTo>
                  <a:pt x="2166648" y="235735"/>
                  <a:pt x="2215645" y="194354"/>
                  <a:pt x="2230452" y="188008"/>
                </a:cubicBezTo>
                <a:cubicBezTo>
                  <a:pt x="2241248" y="183381"/>
                  <a:pt x="2253343" y="182689"/>
                  <a:pt x="2264636" y="179462"/>
                </a:cubicBezTo>
                <a:cubicBezTo>
                  <a:pt x="2273297" y="176987"/>
                  <a:pt x="2281727" y="173765"/>
                  <a:pt x="2290273" y="170916"/>
                </a:cubicBezTo>
                <a:cubicBezTo>
                  <a:pt x="2321608" y="173765"/>
                  <a:pt x="2353562" y="172637"/>
                  <a:pt x="2384277" y="179462"/>
                </a:cubicBezTo>
                <a:cubicBezTo>
                  <a:pt x="2405454" y="184168"/>
                  <a:pt x="2423955" y="197042"/>
                  <a:pt x="2444097" y="205099"/>
                </a:cubicBezTo>
                <a:cubicBezTo>
                  <a:pt x="2452461" y="208445"/>
                  <a:pt x="2461534" y="209917"/>
                  <a:pt x="2469735" y="213645"/>
                </a:cubicBezTo>
                <a:cubicBezTo>
                  <a:pt x="2492930" y="224188"/>
                  <a:pt x="2514445" y="238365"/>
                  <a:pt x="2538101" y="247828"/>
                </a:cubicBezTo>
                <a:cubicBezTo>
                  <a:pt x="2552344" y="253525"/>
                  <a:pt x="2566413" y="259677"/>
                  <a:pt x="2580830" y="264920"/>
                </a:cubicBezTo>
                <a:cubicBezTo>
                  <a:pt x="2597761" y="271077"/>
                  <a:pt x="2632105" y="282012"/>
                  <a:pt x="2632105" y="282012"/>
                </a:cubicBezTo>
                <a:cubicBezTo>
                  <a:pt x="2784003" y="254393"/>
                  <a:pt x="2679477" y="282462"/>
                  <a:pt x="2760292" y="247828"/>
                </a:cubicBezTo>
                <a:cubicBezTo>
                  <a:pt x="2768572" y="244280"/>
                  <a:pt x="2777872" y="243311"/>
                  <a:pt x="2785929" y="239283"/>
                </a:cubicBezTo>
                <a:cubicBezTo>
                  <a:pt x="2850385" y="207055"/>
                  <a:pt x="2806849" y="223666"/>
                  <a:pt x="2854295" y="196554"/>
                </a:cubicBezTo>
                <a:cubicBezTo>
                  <a:pt x="2865356" y="190233"/>
                  <a:pt x="2876769" y="184480"/>
                  <a:pt x="2888479" y="179462"/>
                </a:cubicBezTo>
                <a:cubicBezTo>
                  <a:pt x="2905647" y="172104"/>
                  <a:pt x="2930947" y="166709"/>
                  <a:pt x="2948299" y="162371"/>
                </a:cubicBezTo>
                <a:cubicBezTo>
                  <a:pt x="2971088" y="165219"/>
                  <a:pt x="2994715" y="164162"/>
                  <a:pt x="3016665" y="170916"/>
                </a:cubicBezTo>
                <a:cubicBezTo>
                  <a:pt x="3019302" y="171728"/>
                  <a:pt x="3075810" y="205960"/>
                  <a:pt x="3085032" y="213645"/>
                </a:cubicBezTo>
                <a:cubicBezTo>
                  <a:pt x="3094316" y="221382"/>
                  <a:pt x="3101385" y="231546"/>
                  <a:pt x="3110669" y="239283"/>
                </a:cubicBezTo>
                <a:cubicBezTo>
                  <a:pt x="3118559" y="245858"/>
                  <a:pt x="3127949" y="250404"/>
                  <a:pt x="3136307" y="256374"/>
                </a:cubicBezTo>
                <a:cubicBezTo>
                  <a:pt x="3147897" y="264653"/>
                  <a:pt x="3159676" y="272743"/>
                  <a:pt x="3170490" y="282012"/>
                </a:cubicBezTo>
                <a:cubicBezTo>
                  <a:pt x="3211225" y="316928"/>
                  <a:pt x="3178156" y="301658"/>
                  <a:pt x="3221764" y="316195"/>
                </a:cubicBezTo>
                <a:cubicBezTo>
                  <a:pt x="3230310" y="310498"/>
                  <a:pt x="3239044" y="305073"/>
                  <a:pt x="3247402" y="299103"/>
                </a:cubicBezTo>
                <a:cubicBezTo>
                  <a:pt x="3258992" y="290825"/>
                  <a:pt x="3269372" y="280794"/>
                  <a:pt x="3281585" y="273466"/>
                </a:cubicBezTo>
                <a:cubicBezTo>
                  <a:pt x="3297971" y="263634"/>
                  <a:pt x="3316960" y="258428"/>
                  <a:pt x="3332860" y="247828"/>
                </a:cubicBezTo>
                <a:cubicBezTo>
                  <a:pt x="3342916" y="241124"/>
                  <a:pt x="3349402" y="230149"/>
                  <a:pt x="3358497" y="222191"/>
                </a:cubicBezTo>
                <a:cubicBezTo>
                  <a:pt x="3372224" y="210180"/>
                  <a:pt x="3388328" y="200906"/>
                  <a:pt x="3401226" y="188008"/>
                </a:cubicBezTo>
                <a:cubicBezTo>
                  <a:pt x="3414124" y="175110"/>
                  <a:pt x="3421682" y="157290"/>
                  <a:pt x="3435409" y="145279"/>
                </a:cubicBezTo>
                <a:cubicBezTo>
                  <a:pt x="3444997" y="136890"/>
                  <a:pt x="3458532" y="134508"/>
                  <a:pt x="3469593" y="128187"/>
                </a:cubicBezTo>
                <a:cubicBezTo>
                  <a:pt x="3478510" y="123091"/>
                  <a:pt x="3486684" y="116793"/>
                  <a:pt x="3495230" y="111096"/>
                </a:cubicBezTo>
                <a:cubicBezTo>
                  <a:pt x="3556569" y="124726"/>
                  <a:pt x="3578361" y="124588"/>
                  <a:pt x="3631963" y="153825"/>
                </a:cubicBezTo>
                <a:cubicBezTo>
                  <a:pt x="3713264" y="198171"/>
                  <a:pt x="3627392" y="166543"/>
                  <a:pt x="3691783" y="188008"/>
                </a:cubicBezTo>
                <a:cubicBezTo>
                  <a:pt x="3720269" y="185159"/>
                  <a:pt x="3749714" y="187327"/>
                  <a:pt x="3777241" y="179462"/>
                </a:cubicBezTo>
                <a:cubicBezTo>
                  <a:pt x="3790936" y="175549"/>
                  <a:pt x="3799834" y="162103"/>
                  <a:pt x="3811424" y="153825"/>
                </a:cubicBezTo>
                <a:cubicBezTo>
                  <a:pt x="3868570" y="113007"/>
                  <a:pt x="3806258" y="156407"/>
                  <a:pt x="3862699" y="128187"/>
                </a:cubicBezTo>
                <a:cubicBezTo>
                  <a:pt x="3892920" y="113076"/>
                  <a:pt x="3887513" y="108139"/>
                  <a:pt x="3913974" y="85458"/>
                </a:cubicBezTo>
                <a:cubicBezTo>
                  <a:pt x="3950345" y="54283"/>
                  <a:pt x="3944433" y="68439"/>
                  <a:pt x="3973794" y="34184"/>
                </a:cubicBezTo>
                <a:cubicBezTo>
                  <a:pt x="3983063" y="23370"/>
                  <a:pt x="3999432" y="0"/>
                  <a:pt x="399943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29400" y="4953000"/>
            <a:ext cx="2133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3200" dirty="0" smtClean="0"/>
              <a:t>Ne kultiviše se !!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Direktan preparat</a:t>
            </a:r>
            <a:endParaRPr lang="en-US" dirty="0"/>
          </a:p>
        </p:txBody>
      </p:sp>
      <p:pic>
        <p:nvPicPr>
          <p:cNvPr id="5" name="Picture 8" descr="Photomicrograph of a Treponema pallid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35" y="2341095"/>
            <a:ext cx="3893629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81787" y="5534968"/>
            <a:ext cx="1971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Tamno</a:t>
            </a:r>
            <a:r>
              <a:rPr lang="en-US" b="1" dirty="0" smtClean="0"/>
              <a:t> </a:t>
            </a:r>
            <a:r>
              <a:rPr lang="en-US" b="1" dirty="0" err="1" smtClean="0"/>
              <a:t>polj</a:t>
            </a:r>
            <a:r>
              <a:rPr lang="x-none" b="1" dirty="0" smtClean="0"/>
              <a:t>e</a:t>
            </a:r>
            <a:endParaRPr lang="en-US" b="1" dirty="0"/>
          </a:p>
        </p:txBody>
      </p:sp>
      <p:pic>
        <p:nvPicPr>
          <p:cNvPr id="80898" name="Picture 2" descr="G:\Backup\Srdjan Stepanovic\Start Menu\Programs\My Documents\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2442769"/>
            <a:ext cx="4206240" cy="271038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60985" y="5446068"/>
            <a:ext cx="3260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</a:t>
            </a:r>
            <a:r>
              <a:rPr lang="x-none" b="1" dirty="0" smtClean="0"/>
              <a:t>ehnika direktne</a:t>
            </a:r>
          </a:p>
          <a:p>
            <a:r>
              <a:rPr lang="x-none" b="1" dirty="0" smtClean="0"/>
              <a:t> imunofluorescencije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 b="1" dirty="0" smtClean="0"/>
              <a:t>Detekcija u uzorcima bez izolovanja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0850" cy="436403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x-none" sz="2000" i="1" dirty="0" smtClean="0"/>
              <a:t>	</a:t>
            </a:r>
            <a:r>
              <a:rPr lang="en-US" sz="2000" i="1" dirty="0" err="1" smtClean="0"/>
              <a:t>Treponem</a:t>
            </a:r>
            <a:r>
              <a:rPr lang="x-none" sz="2000" i="1" dirty="0" smtClean="0"/>
              <a:t>a pallidum </a:t>
            </a:r>
            <a:r>
              <a:rPr lang="x-none" sz="2000" dirty="0" smtClean="0"/>
              <a:t>se ne može kultivisati na veštačkim hranljivim podlogama; za laboratorijske potrebe može se održavati u testisima kunića</a:t>
            </a:r>
          </a:p>
          <a:p>
            <a:pPr>
              <a:lnSpc>
                <a:spcPct val="150000"/>
              </a:lnSpc>
              <a:buFontTx/>
              <a:buNone/>
            </a:pPr>
            <a:endParaRPr lang="x-none" sz="2000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x-none" sz="2000" dirty="0" smtClean="0"/>
              <a:t>	</a:t>
            </a:r>
            <a:r>
              <a:rPr lang="x-none" sz="2400" b="1" dirty="0" smtClean="0"/>
              <a:t>Molekularne tehnike</a:t>
            </a:r>
            <a:endParaRPr lang="en-US" sz="2400" b="1" dirty="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CBCB1-3A48-48FD-9893-B55982F4A238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80000" y="2019300"/>
            <a:ext cx="2139696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870" name="Picture 6" descr="G:\Backup\Srdjan Stepanovic\Start Menu\Programs\My Documents\dna-analy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625" y="4572000"/>
            <a:ext cx="32575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381000"/>
            <a:ext cx="4267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Serološki testovi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55837"/>
            <a:ext cx="4038600" cy="4525963"/>
          </a:xfrm>
        </p:spPr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Nespecifični (netreponemalni)</a:t>
            </a:r>
          </a:p>
          <a:p>
            <a:pPr lvl="1">
              <a:lnSpc>
                <a:spcPct val="200000"/>
              </a:lnSpc>
            </a:pPr>
            <a:r>
              <a:rPr lang="sr-Latn-CS" sz="2000" dirty="0" smtClean="0"/>
              <a:t>Testovi za skrining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55837"/>
            <a:ext cx="4038600" cy="4525963"/>
          </a:xfrm>
        </p:spPr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Specifični (treponemalni)</a:t>
            </a:r>
          </a:p>
          <a:p>
            <a:pPr lvl="1">
              <a:lnSpc>
                <a:spcPct val="150000"/>
              </a:lnSpc>
            </a:pPr>
            <a:r>
              <a:rPr lang="sr-Latn-CS" sz="2000" dirty="0" smtClean="0"/>
              <a:t>Testovi za potvrdu dijagnoze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381000"/>
            <a:ext cx="4267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Serološki testovi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Nespecifični (netreponemalni)</a:t>
            </a:r>
          </a:p>
          <a:p>
            <a:pPr lvl="1">
              <a:lnSpc>
                <a:spcPct val="200000"/>
              </a:lnSpc>
            </a:pPr>
            <a:r>
              <a:rPr lang="x-none" sz="2000" dirty="0" smtClean="0"/>
              <a:t>VDRL (venereal disease research laboratory) test</a:t>
            </a:r>
          </a:p>
          <a:p>
            <a:pPr lvl="1">
              <a:lnSpc>
                <a:spcPct val="200000"/>
              </a:lnSpc>
            </a:pPr>
            <a:r>
              <a:rPr lang="x-none" sz="2000" dirty="0" smtClean="0"/>
              <a:t>RPR (rapid plasma reagin) test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Specifični (treponemalni)</a:t>
            </a:r>
          </a:p>
          <a:p>
            <a:pPr lvl="1">
              <a:lnSpc>
                <a:spcPct val="150000"/>
              </a:lnSpc>
            </a:pPr>
            <a:r>
              <a:rPr lang="x-none" sz="2000" dirty="0" smtClean="0"/>
              <a:t>TPHA (</a:t>
            </a:r>
            <a:r>
              <a:rPr lang="x-none" sz="2000" i="1" dirty="0" smtClean="0"/>
              <a:t>Treponema pallidum </a:t>
            </a:r>
            <a:r>
              <a:rPr lang="x-none" sz="2000" dirty="0" smtClean="0"/>
              <a:t>hemaglutionacioni test)</a:t>
            </a:r>
          </a:p>
          <a:p>
            <a:pPr lvl="1">
              <a:lnSpc>
                <a:spcPct val="150000"/>
              </a:lnSpc>
            </a:pPr>
            <a:r>
              <a:rPr lang="x-none" sz="2000" dirty="0" smtClean="0"/>
              <a:t>FTA-ABS (fluorescent treponemal antibody-absorption) test</a:t>
            </a:r>
          </a:p>
          <a:p>
            <a:pPr lvl="1">
              <a:lnSpc>
                <a:spcPct val="150000"/>
              </a:lnSpc>
            </a:pPr>
            <a:r>
              <a:rPr lang="x-none" sz="2000" dirty="0" smtClean="0"/>
              <a:t>EIA (enzyme immunoassay)</a:t>
            </a:r>
            <a:endParaRPr lang="en-US" sz="2000" dirty="0"/>
          </a:p>
        </p:txBody>
      </p:sp>
      <p:pic>
        <p:nvPicPr>
          <p:cNvPr id="81922" name="Picture 2" descr="G:\Backup\Srdjan Stepanovic\Start Menu\Programs\My Documents\rpr_carb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1" y="4632325"/>
            <a:ext cx="1463040" cy="12984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88604" y="6066135"/>
            <a:ext cx="270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</a:rPr>
              <a:t>Antigen kardiolipin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1004" y="6182668"/>
            <a:ext cx="213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</a:rPr>
              <a:t>Antigen</a:t>
            </a:r>
            <a:r>
              <a:rPr lang="sr-Latn-CS" i="1" dirty="0" smtClean="0">
                <a:solidFill>
                  <a:srgbClr val="0070C0"/>
                </a:solidFill>
              </a:rPr>
              <a:t> T. pallidum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  <a:t>VDRL </a:t>
            </a:r>
            <a:r>
              <a:rPr lang="x-none" sz="3600" b="1" kern="1200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sr-Latn-C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lokulacioni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x-none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r-Latn-C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(</a:t>
            </a:r>
            <a:r>
              <a:rPr lang="x-none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V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enereal </a:t>
            </a:r>
            <a:r>
              <a:rPr lang="sr-Latn-CS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isease </a:t>
            </a:r>
            <a:r>
              <a:rPr lang="sr-Latn-CS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esearch </a:t>
            </a:r>
            <a:r>
              <a:rPr lang="sr-Latn-CS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aboratory) test</a:t>
            </a:r>
          </a:p>
        </p:txBody>
      </p:sp>
      <p:sp>
        <p:nvSpPr>
          <p:cNvPr id="9" name="Minus 8"/>
          <p:cNvSpPr/>
          <p:nvPr/>
        </p:nvSpPr>
        <p:spPr>
          <a:xfrm>
            <a:off x="-1219200" y="1295400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" y="1481236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dirty="0"/>
              <a:t> 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VDRL  Ag – netreponemalni (</a:t>
            </a:r>
            <a:r>
              <a:rPr lang="x-non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kardiolipin,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holesterol i lecitin)</a:t>
            </a:r>
          </a:p>
          <a:p>
            <a:pPr>
              <a:buFont typeface="Arial" pitchFamily="34" charset="0"/>
              <a:buChar char="•"/>
            </a:pP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  Merenje </a:t>
            </a:r>
            <a:r>
              <a:rPr lang="x-none" sz="20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anti-kardiolipinskih At </a:t>
            </a:r>
            <a:r>
              <a:rPr lang="x-none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(reagini), </a:t>
            </a:r>
            <a:r>
              <a:rPr lang="x-non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klasa IgM i IgG koja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se formiraju kao odgovor na oštećenje ćelija uzrokovano </a:t>
            </a:r>
            <a:r>
              <a:rPr lang="x-none" sz="2000" i="1" dirty="0"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pallidum</a:t>
            </a:r>
            <a:r>
              <a:rPr lang="x-non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u ranom stadijumu </a:t>
            </a:r>
            <a:r>
              <a:rPr lang="x-non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infekcije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K</a:t>
            </a:r>
            <a:r>
              <a:rPr lang="sr-Latn-CS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oloidi Ag i At se izdvajaju iz suspenzije i formiraju nerastvorne komplekse </a:t>
            </a:r>
            <a:r>
              <a:rPr lang="sr-Latn-CS" sz="20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→</a:t>
            </a:r>
            <a:r>
              <a:rPr lang="sr-Latn-CS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flokulacija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2057400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Titar At se smanjuje ako je lečenje uspešno (praćenje terapije)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205740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x-none" sz="2000" dirty="0" smtClean="0"/>
              <a:t>Pozitivan u prvim fazama bolesti.</a:t>
            </a:r>
            <a:endParaRPr lang="en-US" sz="2000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8534" y="3321130"/>
            <a:ext cx="2895600" cy="2958939"/>
          </a:xfrm>
        </p:spPr>
      </p:pic>
      <p:pic>
        <p:nvPicPr>
          <p:cNvPr id="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4134" y="3321130"/>
            <a:ext cx="2971800" cy="2958940"/>
          </a:xfrm>
        </p:spPr>
      </p:pic>
      <p:sp>
        <p:nvSpPr>
          <p:cNvPr id="11" name="TextBox 10"/>
          <p:cNvSpPr txBox="1"/>
          <p:nvPr/>
        </p:nvSpPr>
        <p:spPr>
          <a:xfrm>
            <a:off x="3823864" y="630408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negativno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2448" y="630672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pozitivno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  <a:t>RPR </a:t>
            </a:r>
            <a:b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x-none" sz="2800" dirty="0">
                <a:latin typeface="Calibri" pitchFamily="34" charset="0"/>
              </a:rPr>
              <a:t> 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(</a:t>
            </a:r>
            <a:r>
              <a:rPr lang="sr-Latn-CS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apid </a:t>
            </a:r>
            <a:r>
              <a:rPr lang="sr-Latn-CS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lasma </a:t>
            </a:r>
            <a:r>
              <a:rPr lang="sr-Latn-CS" sz="2600" b="1" kern="12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</a:t>
            </a:r>
            <a:r>
              <a:rPr lang="x-none" sz="26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eagin) test</a:t>
            </a:r>
          </a:p>
        </p:txBody>
      </p:sp>
      <p:sp>
        <p:nvSpPr>
          <p:cNvPr id="9" name="Minus 8"/>
          <p:cNvSpPr/>
          <p:nvPr/>
        </p:nvSpPr>
        <p:spPr>
          <a:xfrm>
            <a:off x="-1219200" y="1295400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418314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dirty="0"/>
              <a:t> 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Netreponemalni test – utvrđuje prisustvo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anti-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kardiolipinskih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 (</a:t>
            </a:r>
            <a:r>
              <a:rPr lang="x-none" sz="2400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reagin</a:t>
            </a:r>
            <a:r>
              <a:rPr lang="sr-Latn-CS" sz="2400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a)</a:t>
            </a:r>
          </a:p>
          <a:p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Reagini - ukupna IgM </a:t>
            </a:r>
            <a:r>
              <a:rPr lang="sr-Latn-CS" sz="2400" dirty="0">
                <a:latin typeface="Calibri" panose="020F0502020204030204" pitchFamily="34" charset="0"/>
                <a:cs typeface="Calibri" panose="020F0502020204030204" pitchFamily="34" charset="0"/>
              </a:rPr>
              <a:t>i IgG </a:t>
            </a:r>
            <a:r>
              <a:rPr lang="sr-Latn-C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sr-Latn-C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026" descr="P20403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3281" r="3239" b="1041"/>
          <a:stretch>
            <a:fillRect/>
          </a:stretch>
        </p:blipFill>
        <p:spPr bwMode="auto">
          <a:xfrm>
            <a:off x="5399314" y="1418314"/>
            <a:ext cx="3509736" cy="405619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4937760" y="5474510"/>
            <a:ext cx="4206239" cy="10264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RPR </a:t>
            </a:r>
            <a:r>
              <a:rPr lang="sr-Latn-C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 (kardiolipin, holesterol, ugalj)</a:t>
            </a:r>
          </a:p>
          <a:p>
            <a:pPr algn="ctr"/>
            <a:r>
              <a:rPr lang="sr-Latn-C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</a:p>
          <a:p>
            <a:pPr algn="ctr"/>
            <a:r>
              <a:rPr lang="sr-Latn-C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sr-Latn-C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(antikardiolipinska At)</a:t>
            </a:r>
            <a:endParaRPr lang="sr-Latn-C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97" y="4724400"/>
            <a:ext cx="4572000" cy="169277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000" b="1" dirty="0" err="1"/>
              <a:t>Pozitivna</a:t>
            </a:r>
            <a:r>
              <a:rPr lang="en-US" sz="2000" b="1" dirty="0"/>
              <a:t> </a:t>
            </a:r>
            <a:r>
              <a:rPr lang="en-US" sz="2000" b="1" dirty="0" err="1"/>
              <a:t>reakcija</a:t>
            </a:r>
            <a:r>
              <a:rPr lang="en-US" sz="2000" b="1" dirty="0"/>
              <a:t>: </a:t>
            </a:r>
            <a:endParaRPr lang="x-none" sz="2000" b="1" dirty="0" smtClean="0"/>
          </a:p>
          <a:p>
            <a:endParaRPr lang="en-US" sz="2000" b="1" dirty="0"/>
          </a:p>
          <a:p>
            <a:r>
              <a:rPr lang="x-none" sz="2000" b="1" dirty="0" err="1" smtClean="0"/>
              <a:t>A</a:t>
            </a:r>
            <a:r>
              <a:rPr lang="en-US" sz="2000" b="1" dirty="0" err="1" smtClean="0"/>
              <a:t>glutinacija</a:t>
            </a:r>
            <a:r>
              <a:rPr lang="en-US" sz="2000" b="1" dirty="0" smtClean="0"/>
              <a:t> </a:t>
            </a:r>
            <a:r>
              <a:rPr lang="en-US" sz="2000" b="1" dirty="0" err="1"/>
              <a:t>serumskih</a:t>
            </a:r>
            <a:r>
              <a:rPr lang="en-US" sz="2000" b="1" dirty="0"/>
              <a:t> At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lipidnim</a:t>
            </a:r>
            <a:r>
              <a:rPr lang="en-US" sz="2000" b="1" dirty="0"/>
              <a:t> Ag </a:t>
            </a:r>
            <a:r>
              <a:rPr lang="x-none" sz="2000" b="1" dirty="0" smtClean="0"/>
              <a:t>(</a:t>
            </a:r>
            <a:r>
              <a:rPr lang="en-US" sz="2000" b="1" dirty="0" err="1" smtClean="0"/>
              <a:t>ugljene</a:t>
            </a:r>
            <a:r>
              <a:rPr lang="en-US" sz="2000" b="1" dirty="0" smtClean="0"/>
              <a:t> </a:t>
            </a:r>
            <a:r>
              <a:rPr lang="en-US" sz="2000" b="1" dirty="0" err="1"/>
              <a:t>čestice</a:t>
            </a:r>
            <a:r>
              <a:rPr lang="en-US" sz="2000" b="1" dirty="0"/>
              <a:t> </a:t>
            </a:r>
            <a:r>
              <a:rPr lang="x-none" sz="2000" b="1" dirty="0" smtClean="0"/>
              <a:t>omogućavaju </a:t>
            </a:r>
            <a:r>
              <a:rPr lang="en-US" sz="2000" b="1" dirty="0" err="1" smtClean="0"/>
              <a:t>vizu</a:t>
            </a:r>
            <a:r>
              <a:rPr lang="x-none" sz="2000" b="1" dirty="0" smtClean="0"/>
              <a:t>alizaciju</a:t>
            </a:r>
            <a:r>
              <a:rPr lang="x-none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x-none" sz="3600" b="1" kern="1200">
                <a:solidFill>
                  <a:srgbClr val="0070C0"/>
                </a:solidFill>
                <a:latin typeface="Calibri" pitchFamily="34" charset="0"/>
              </a:rPr>
              <a:t>RPR </a:t>
            </a:r>
            <a: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x-none" sz="3600" b="1" kern="12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x-none" sz="3600">
                <a:latin typeface="Calibri" pitchFamily="34" charset="0"/>
              </a:rPr>
              <a:t> </a:t>
            </a:r>
            <a:r>
              <a:rPr lang="x-none" sz="36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(rapid plasma reagin) test</a:t>
            </a:r>
            <a:endParaRPr lang="x-none" sz="2600" kern="1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Minus 8"/>
          <p:cNvSpPr/>
          <p:nvPr/>
        </p:nvSpPr>
        <p:spPr>
          <a:xfrm>
            <a:off x="-1219200" y="1143000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246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aglutinacija ++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63246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aglutinacija +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34400" cy="49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usan\Institut\Nastava 2017-18\Mikrobiologija\TPHA-Test-Principle-300x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648201" cy="316992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Latn-CS" sz="3600" b="1" dirty="0" smtClean="0">
                <a:solidFill>
                  <a:srgbClr val="0070C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Pasivna hemaglutinacija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57200" y="8382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TPHA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i="1" dirty="0" err="1">
                <a:latin typeface="Calibri" pitchFamily="34" charset="0"/>
              </a:rPr>
              <a:t>Treponema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</a:rPr>
              <a:t>pallidum</a:t>
            </a:r>
            <a:r>
              <a:rPr lang="en-US" sz="2800" i="1" dirty="0" smtClean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hemaglutinacioni</a:t>
            </a:r>
            <a:r>
              <a:rPr lang="en-US" sz="2800" dirty="0">
                <a:latin typeface="Calibri" pitchFamily="34" charset="0"/>
              </a:rPr>
              <a:t> test</a:t>
            </a:r>
            <a:r>
              <a:rPr lang="en-US" sz="2800" dirty="0" smtClean="0">
                <a:latin typeface="Calibri" pitchFamily="34" charset="0"/>
              </a:rPr>
              <a:t>)</a:t>
            </a:r>
            <a:endParaRPr lang="x-none" sz="2800" dirty="0" smtClean="0">
              <a:latin typeface="Calibri" pitchFamily="34" charset="0"/>
            </a:endParaRPr>
          </a:p>
          <a:p>
            <a:pPr algn="ctr"/>
            <a:endParaRPr lang="x-none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x-none" sz="1400" b="1" dirty="0" smtClean="0">
                <a:latin typeface="Calibri" pitchFamily="34" charset="0"/>
              </a:rPr>
              <a:t> SERUM / LIKVOR</a:t>
            </a:r>
            <a:r>
              <a:rPr lang="en-US" sz="2800" b="1" dirty="0" smtClean="0">
                <a:latin typeface="Calibri" pitchFamily="34" charset="0"/>
              </a:rPr>
              <a:t> 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59547"/>
            <a:ext cx="6997700" cy="249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us 11"/>
          <p:cNvSpPr>
            <a:spLocks/>
          </p:cNvSpPr>
          <p:nvPr/>
        </p:nvSpPr>
        <p:spPr bwMode="auto">
          <a:xfrm>
            <a:off x="1524000" y="6096000"/>
            <a:ext cx="609600" cy="609600"/>
          </a:xfrm>
          <a:custGeom>
            <a:avLst/>
            <a:gdLst>
              <a:gd name="T0" fmla="*/ 121204 w 914400"/>
              <a:gd name="T1" fmla="*/ 320528 h 838200"/>
              <a:gd name="T2" fmla="*/ 358628 w 914400"/>
              <a:gd name="T3" fmla="*/ 320528 h 838200"/>
              <a:gd name="T4" fmla="*/ 358628 w 914400"/>
              <a:gd name="T5" fmla="*/ 111103 h 838200"/>
              <a:gd name="T6" fmla="*/ 555772 w 914400"/>
              <a:gd name="T7" fmla="*/ 111103 h 838200"/>
              <a:gd name="T8" fmla="*/ 555772 w 914400"/>
              <a:gd name="T9" fmla="*/ 320528 h 838200"/>
              <a:gd name="T10" fmla="*/ 793196 w 914400"/>
              <a:gd name="T11" fmla="*/ 320528 h 838200"/>
              <a:gd name="T12" fmla="*/ 793196 w 914400"/>
              <a:gd name="T13" fmla="*/ 517672 h 838200"/>
              <a:gd name="T14" fmla="*/ 555772 w 914400"/>
              <a:gd name="T15" fmla="*/ 517672 h 838200"/>
              <a:gd name="T16" fmla="*/ 555772 w 914400"/>
              <a:gd name="T17" fmla="*/ 727097 h 838200"/>
              <a:gd name="T18" fmla="*/ 358628 w 914400"/>
              <a:gd name="T19" fmla="*/ 727097 h 838200"/>
              <a:gd name="T20" fmla="*/ 358628 w 914400"/>
              <a:gd name="T21" fmla="*/ 517672 h 838200"/>
              <a:gd name="T22" fmla="*/ 121204 w 914400"/>
              <a:gd name="T23" fmla="*/ 517672 h 838200"/>
              <a:gd name="T24" fmla="*/ 121204 w 914400"/>
              <a:gd name="T25" fmla="*/ 320528 h 8382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" h="838200">
                <a:moveTo>
                  <a:pt x="121204" y="320528"/>
                </a:moveTo>
                <a:lnTo>
                  <a:pt x="358628" y="320528"/>
                </a:lnTo>
                <a:lnTo>
                  <a:pt x="358628" y="111103"/>
                </a:lnTo>
                <a:lnTo>
                  <a:pt x="555772" y="111103"/>
                </a:lnTo>
                <a:lnTo>
                  <a:pt x="555772" y="320528"/>
                </a:lnTo>
                <a:lnTo>
                  <a:pt x="793196" y="320528"/>
                </a:lnTo>
                <a:lnTo>
                  <a:pt x="793196" y="517672"/>
                </a:lnTo>
                <a:lnTo>
                  <a:pt x="555772" y="517672"/>
                </a:lnTo>
                <a:lnTo>
                  <a:pt x="555772" y="727097"/>
                </a:lnTo>
                <a:lnTo>
                  <a:pt x="358628" y="727097"/>
                </a:lnTo>
                <a:lnTo>
                  <a:pt x="358628" y="517672"/>
                </a:lnTo>
                <a:lnTo>
                  <a:pt x="121204" y="517672"/>
                </a:lnTo>
                <a:lnTo>
                  <a:pt x="121204" y="320528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D0D0D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-1371600" y="762000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15" name="Plus 11"/>
          <p:cNvSpPr>
            <a:spLocks/>
          </p:cNvSpPr>
          <p:nvPr/>
        </p:nvSpPr>
        <p:spPr bwMode="auto">
          <a:xfrm>
            <a:off x="3124200" y="6096000"/>
            <a:ext cx="609600" cy="609600"/>
          </a:xfrm>
          <a:custGeom>
            <a:avLst/>
            <a:gdLst>
              <a:gd name="T0" fmla="*/ 121204 w 914400"/>
              <a:gd name="T1" fmla="*/ 320528 h 838200"/>
              <a:gd name="T2" fmla="*/ 358628 w 914400"/>
              <a:gd name="T3" fmla="*/ 320528 h 838200"/>
              <a:gd name="T4" fmla="*/ 358628 w 914400"/>
              <a:gd name="T5" fmla="*/ 111103 h 838200"/>
              <a:gd name="T6" fmla="*/ 555772 w 914400"/>
              <a:gd name="T7" fmla="*/ 111103 h 838200"/>
              <a:gd name="T8" fmla="*/ 555772 w 914400"/>
              <a:gd name="T9" fmla="*/ 320528 h 838200"/>
              <a:gd name="T10" fmla="*/ 793196 w 914400"/>
              <a:gd name="T11" fmla="*/ 320528 h 838200"/>
              <a:gd name="T12" fmla="*/ 793196 w 914400"/>
              <a:gd name="T13" fmla="*/ 517672 h 838200"/>
              <a:gd name="T14" fmla="*/ 555772 w 914400"/>
              <a:gd name="T15" fmla="*/ 517672 h 838200"/>
              <a:gd name="T16" fmla="*/ 555772 w 914400"/>
              <a:gd name="T17" fmla="*/ 727097 h 838200"/>
              <a:gd name="T18" fmla="*/ 358628 w 914400"/>
              <a:gd name="T19" fmla="*/ 727097 h 838200"/>
              <a:gd name="T20" fmla="*/ 358628 w 914400"/>
              <a:gd name="T21" fmla="*/ 517672 h 838200"/>
              <a:gd name="T22" fmla="*/ 121204 w 914400"/>
              <a:gd name="T23" fmla="*/ 517672 h 838200"/>
              <a:gd name="T24" fmla="*/ 121204 w 914400"/>
              <a:gd name="T25" fmla="*/ 320528 h 8382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" h="838200">
                <a:moveTo>
                  <a:pt x="121204" y="320528"/>
                </a:moveTo>
                <a:lnTo>
                  <a:pt x="358628" y="320528"/>
                </a:lnTo>
                <a:lnTo>
                  <a:pt x="358628" y="111103"/>
                </a:lnTo>
                <a:lnTo>
                  <a:pt x="555772" y="111103"/>
                </a:lnTo>
                <a:lnTo>
                  <a:pt x="555772" y="320528"/>
                </a:lnTo>
                <a:lnTo>
                  <a:pt x="793196" y="320528"/>
                </a:lnTo>
                <a:lnTo>
                  <a:pt x="793196" y="517672"/>
                </a:lnTo>
                <a:lnTo>
                  <a:pt x="555772" y="517672"/>
                </a:lnTo>
                <a:lnTo>
                  <a:pt x="555772" y="727097"/>
                </a:lnTo>
                <a:lnTo>
                  <a:pt x="358628" y="727097"/>
                </a:lnTo>
                <a:lnTo>
                  <a:pt x="358628" y="517672"/>
                </a:lnTo>
                <a:lnTo>
                  <a:pt x="121204" y="517672"/>
                </a:lnTo>
                <a:lnTo>
                  <a:pt x="121204" y="320528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D0D0D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6019800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Ø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5943600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Ø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1676400"/>
            <a:ext cx="800219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x-none" sz="1200" b="1" dirty="0" smtClean="0"/>
              <a:t>eritrociti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1600200"/>
            <a:ext cx="111761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senzitivisani</a:t>
            </a:r>
            <a:endParaRPr lang="x-none" sz="1200" b="1" dirty="0" smtClean="0"/>
          </a:p>
          <a:p>
            <a:pPr algn="ctr"/>
            <a:r>
              <a:rPr lang="x-none" sz="1200" b="1" dirty="0" smtClean="0"/>
              <a:t>eritrociti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3886200"/>
            <a:ext cx="111761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senzitivisani</a:t>
            </a:r>
            <a:endParaRPr lang="x-none" sz="1200" b="1" dirty="0" smtClean="0"/>
          </a:p>
          <a:p>
            <a:pPr algn="ctr"/>
            <a:r>
              <a:rPr lang="x-none" sz="1200" b="1" dirty="0" smtClean="0"/>
              <a:t>eritrociti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76600" y="1676400"/>
            <a:ext cx="1786066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x-none" sz="1200" b="1" dirty="0" smtClean="0"/>
              <a:t>treponemalni antigeni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4038600"/>
            <a:ext cx="1459054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x-none" sz="1200" b="1" dirty="0" smtClean="0"/>
              <a:t>Antitela pacijenta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4038600"/>
            <a:ext cx="1032655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x-none" sz="1200" b="1" dirty="0" smtClean="0"/>
              <a:t>aglutinacija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8800" y="6096000"/>
            <a:ext cx="990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eritrocitno</a:t>
            </a:r>
            <a:r>
              <a:rPr lang="x-none" sz="1200" b="1" dirty="0" smtClean="0"/>
              <a:t> dugme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33600" y="6019800"/>
            <a:ext cx="10668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1200" b="1" dirty="0" smtClean="0"/>
              <a:t>aglutinacija</a:t>
            </a:r>
          </a:p>
        </p:txBody>
      </p:sp>
    </p:spTree>
    <p:extLst>
      <p:ext uri="{BB962C8B-B14F-4D97-AF65-F5344CB8AC3E}">
        <p14:creationId xmlns:p14="http://schemas.microsoft.com/office/powerpoint/2010/main" val="33756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 cstate="print"/>
          <a:srcRect l="5289" t="14342" r="3317" b="17403"/>
          <a:stretch>
            <a:fillRect/>
          </a:stretch>
        </p:blipFill>
        <p:spPr bwMode="auto">
          <a:xfrm>
            <a:off x="1" y="1260475"/>
            <a:ext cx="3779520" cy="22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 cstate="print"/>
          <a:srcRect l="6841" t="4565" r="3806" b="18735"/>
          <a:stretch>
            <a:fillRect/>
          </a:stretch>
        </p:blipFill>
        <p:spPr bwMode="auto">
          <a:xfrm>
            <a:off x="5356510" y="1366838"/>
            <a:ext cx="3787489" cy="26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10916" y="1482490"/>
            <a:ext cx="28728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Antigeni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T. pallidum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347912" y="3248025"/>
            <a:ext cx="161448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epitopi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378234" y="1235277"/>
            <a:ext cx="4876800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Antitela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iz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seruma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pacijenta</a:t>
            </a:r>
            <a:r>
              <a:rPr lang="en-US" sz="2000" dirty="0">
                <a:latin typeface="Calibri" pitchFamily="34" charset="0"/>
              </a:rPr>
              <a:t> se </a:t>
            </a:r>
            <a:r>
              <a:rPr lang="en-US" sz="2000" dirty="0" err="1">
                <a:latin typeface="Calibri" pitchFamily="34" charset="0"/>
              </a:rPr>
              <a:t>vezuju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za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antigene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i="1" dirty="0">
                <a:latin typeface="Calibri" pitchFamily="34" charset="0"/>
              </a:rPr>
              <a:t>T. pallidum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430" y="1334869"/>
            <a:ext cx="5421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ＭＳ Ｐゴシック" charset="0"/>
                <a:cs typeface="ＭＳ Ｐゴシック" charset="0"/>
              </a:rPr>
              <a:t>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8488" y="1371600"/>
            <a:ext cx="5421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ＭＳ Ｐゴシック" charset="0"/>
                <a:cs typeface="ＭＳ Ｐゴシック" charset="0"/>
              </a:rPr>
              <a:t>2.</a:t>
            </a:r>
          </a:p>
        </p:txBody>
      </p:sp>
      <p:pic>
        <p:nvPicPr>
          <p:cNvPr id="18441" name="Picture 10"/>
          <p:cNvPicPr>
            <a:picLocks noChangeAspect="1"/>
          </p:cNvPicPr>
          <p:nvPr/>
        </p:nvPicPr>
        <p:blipFill>
          <a:blip r:embed="rId4" cstate="print"/>
          <a:srcRect l="3223" t="8437" r="3432" b="18167"/>
          <a:stretch>
            <a:fillRect/>
          </a:stretch>
        </p:blipFill>
        <p:spPr bwMode="auto">
          <a:xfrm>
            <a:off x="1502637" y="4694238"/>
            <a:ext cx="337257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0" y="3773488"/>
            <a:ext cx="25146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Anti-</a:t>
            </a:r>
            <a:r>
              <a:rPr lang="en-US" sz="2000" dirty="0" err="1">
                <a:latin typeface="Calibri" pitchFamily="34" charset="0"/>
              </a:rPr>
              <a:t>humani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gama</a:t>
            </a:r>
            <a:r>
              <a:rPr lang="en-US" sz="2000" dirty="0">
                <a:latin typeface="Calibri" pitchFamily="34" charset="0"/>
              </a:rPr>
              <a:t> globulin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2209800" y="4049713"/>
            <a:ext cx="25146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Fluorescentna boja</a:t>
            </a:r>
            <a:endParaRPr lang="en-US" i="1">
              <a:latin typeface="Calibri" pitchFamily="34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3962400" y="5791200"/>
            <a:ext cx="10668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Poznati </a:t>
            </a:r>
          </a:p>
          <a:p>
            <a:r>
              <a:rPr lang="en-US" sz="1600">
                <a:latin typeface="Calibri" pitchFamily="34" charset="0"/>
              </a:rPr>
              <a:t>antigen</a:t>
            </a:r>
            <a:endParaRPr lang="en-US" sz="1600" i="1">
              <a:latin typeface="Calibri" pitchFamily="34" charset="0"/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-76200" y="5943600"/>
            <a:ext cx="167640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Antitela pacijenta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17" y="4191000"/>
            <a:ext cx="5421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ＭＳ Ｐゴシック" charset="0"/>
                <a:cs typeface="ＭＳ Ｐゴシック" charset="0"/>
              </a:rPr>
              <a:t>3.</a:t>
            </a:r>
          </a:p>
        </p:txBody>
      </p:sp>
      <p:pic>
        <p:nvPicPr>
          <p:cNvPr id="18447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343400"/>
            <a:ext cx="3586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814375" y="4154269"/>
            <a:ext cx="5421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ＭＳ Ｐゴシック" charset="0"/>
                <a:cs typeface="ＭＳ Ｐゴシック" charset="0"/>
              </a:rPr>
              <a:t>4.</a:t>
            </a: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533400" y="174625"/>
            <a:ext cx="8153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FTA-ABS</a:t>
            </a:r>
            <a:r>
              <a:rPr lang="en-US" sz="26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2600" b="1" dirty="0">
                <a:latin typeface="Calibri" pitchFamily="34" charset="0"/>
              </a:rPr>
              <a:t>(</a:t>
            </a:r>
            <a:r>
              <a:rPr lang="sr-Latn-CS" sz="2600" b="1" dirty="0">
                <a:solidFill>
                  <a:srgbClr val="0070C0"/>
                </a:solidFill>
                <a:latin typeface="Calibri" pitchFamily="34" charset="0"/>
              </a:rPr>
              <a:t>F</a:t>
            </a:r>
            <a:r>
              <a:rPr lang="en-US" sz="2600" dirty="0" err="1">
                <a:latin typeface="Calibri" pitchFamily="34" charset="0"/>
              </a:rPr>
              <a:t>luorescent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sr-Latn-CS" sz="2600" b="1" dirty="0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lang="en-US" sz="2600" dirty="0" err="1">
                <a:latin typeface="Calibri" pitchFamily="34" charset="0"/>
              </a:rPr>
              <a:t>reponemal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sr-Latn-CS" sz="2600" b="1" dirty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en-US" sz="2600" dirty="0" err="1">
                <a:latin typeface="Calibri" pitchFamily="34" charset="0"/>
              </a:rPr>
              <a:t>ntibody</a:t>
            </a:r>
            <a:r>
              <a:rPr lang="en-US" sz="2600" dirty="0">
                <a:latin typeface="Calibri" pitchFamily="34" charset="0"/>
              </a:rPr>
              <a:t>-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abs</a:t>
            </a:r>
            <a:r>
              <a:rPr lang="en-US" sz="2600" dirty="0">
                <a:latin typeface="Calibri" pitchFamily="34" charset="0"/>
              </a:rPr>
              <a:t>orption) </a:t>
            </a:r>
            <a:r>
              <a:rPr lang="en-US" sz="2600" b="1" dirty="0">
                <a:latin typeface="Calibri" pitchFamily="34" charset="0"/>
              </a:rPr>
              <a:t>test:</a:t>
            </a:r>
            <a:r>
              <a:rPr lang="en-US" sz="2600" b="1" i="1" dirty="0">
                <a:latin typeface="Calibri" pitchFamily="34" charset="0"/>
              </a:rPr>
              <a:t> </a:t>
            </a:r>
          </a:p>
        </p:txBody>
      </p:sp>
      <p:sp>
        <p:nvSpPr>
          <p:cNvPr id="19" name="Minus 18"/>
          <p:cNvSpPr/>
          <p:nvPr/>
        </p:nvSpPr>
        <p:spPr>
          <a:xfrm>
            <a:off x="-1143000" y="1219200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44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78000" y="420688"/>
            <a:ext cx="6017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Spiralne</a:t>
            </a:r>
            <a:r>
              <a:rPr lang="en-US" sz="2800" b="1" dirty="0"/>
              <a:t> </a:t>
            </a:r>
            <a:r>
              <a:rPr lang="en-US" sz="2800" b="1" dirty="0" err="1" smtClean="0"/>
              <a:t>bakterije</a:t>
            </a:r>
            <a:r>
              <a:rPr lang="x-none" sz="2800" b="1" dirty="0" smtClean="0"/>
              <a:t> – opšte osobine</a:t>
            </a:r>
            <a:endParaRPr lang="en-US" sz="2800" b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7501" y="1765280"/>
            <a:ext cx="60071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x-none" dirty="0" smtClean="0"/>
              <a:t> </a:t>
            </a:r>
            <a:r>
              <a:rPr lang="en-US" dirty="0" smtClean="0"/>
              <a:t>Gram 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 smtClean="0"/>
              <a:t>bakterije</a:t>
            </a:r>
            <a:endParaRPr lang="sr-Latn-CS" dirty="0" smtClean="0"/>
          </a:p>
          <a:p>
            <a:pPr>
              <a:buFont typeface="Wingdings" pitchFamily="2" charset="2"/>
              <a:buChar char="Ø"/>
            </a:pPr>
            <a:r>
              <a:rPr lang="x-none" smtClean="0"/>
              <a:t> </a:t>
            </a:r>
            <a:r>
              <a:rPr lang="en-US" dirty="0" err="1" smtClean="0"/>
              <a:t>spiralnog</a:t>
            </a:r>
            <a:r>
              <a:rPr lang="en-US" dirty="0" smtClean="0"/>
              <a:t> </a:t>
            </a:r>
            <a:r>
              <a:rPr lang="en-US" dirty="0" err="1"/>
              <a:t>oblika</a:t>
            </a:r>
            <a:r>
              <a:rPr lang="en-US" dirty="0"/>
              <a:t> (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 smtClean="0"/>
              <a:t>zavoja</a:t>
            </a:r>
            <a:r>
              <a:rPr lang="en-US" dirty="0" smtClean="0"/>
              <a:t>)</a:t>
            </a:r>
            <a:endParaRPr lang="sr-Latn-CS" dirty="0" smtClean="0"/>
          </a:p>
          <a:p>
            <a:pPr>
              <a:buFont typeface="Wingdings" pitchFamily="2" charset="2"/>
              <a:buChar char="Ø"/>
            </a:pPr>
            <a:endParaRPr lang="sr-Latn-CS" dirty="0" smtClean="0"/>
          </a:p>
          <a:p>
            <a:pPr>
              <a:buFont typeface="Wingdings" pitchFamily="2" charset="2"/>
              <a:buChar char="Ø"/>
            </a:pPr>
            <a:r>
              <a:rPr lang="x-none" smtClean="0"/>
              <a:t>pokretne </a:t>
            </a:r>
            <a:r>
              <a:rPr lang="x-none" dirty="0" smtClean="0"/>
              <a:t>- </a:t>
            </a:r>
            <a:r>
              <a:rPr lang="en-US" dirty="0" err="1" smtClean="0"/>
              <a:t>aksijalni</a:t>
            </a:r>
            <a:r>
              <a:rPr lang="en-US" dirty="0" smtClean="0"/>
              <a:t> </a:t>
            </a:r>
            <a:r>
              <a:rPr lang="en-US" dirty="0"/>
              <a:t>filament (</a:t>
            </a:r>
            <a:r>
              <a:rPr lang="en-US" dirty="0" err="1"/>
              <a:t>unutrašnja</a:t>
            </a:r>
            <a:r>
              <a:rPr lang="en-US" dirty="0"/>
              <a:t> </a:t>
            </a:r>
            <a:r>
              <a:rPr lang="en-US" dirty="0" err="1" smtClean="0"/>
              <a:t>flagela</a:t>
            </a:r>
            <a:r>
              <a:rPr lang="x-none" dirty="0" smtClean="0"/>
              <a:t>, endoflagela</a:t>
            </a:r>
            <a:r>
              <a:rPr lang="en-US" dirty="0" smtClean="0"/>
              <a:t>)</a:t>
            </a:r>
            <a:endParaRPr lang="x-none" dirty="0" smtClean="0"/>
          </a:p>
          <a:p>
            <a:pPr>
              <a:buFontTx/>
              <a:buChar char="-"/>
            </a:pPr>
            <a:endParaRPr lang="en-US" dirty="0"/>
          </a:p>
          <a:p>
            <a:r>
              <a:rPr lang="sr-Latn-CS" dirty="0" smtClean="0"/>
              <a:t>	</a:t>
            </a:r>
            <a:r>
              <a:rPr lang="en-US" dirty="0" smtClean="0"/>
              <a:t>-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dugačke</a:t>
            </a:r>
            <a:r>
              <a:rPr lang="en-US" dirty="0"/>
              <a:t> 5 - 30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/>
              <a:t>m </a:t>
            </a:r>
          </a:p>
          <a:p>
            <a:pPr lvl="2">
              <a:buFontTx/>
              <a:buChar char="-"/>
            </a:pPr>
            <a:r>
              <a:rPr lang="x-none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/>
              <a:t>tanke</a:t>
            </a:r>
            <a:r>
              <a:rPr lang="en-US" dirty="0"/>
              <a:t> 0,1 - 0,5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 smtClean="0"/>
              <a:t>m</a:t>
            </a:r>
            <a:endParaRPr lang="x-none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sr-Latn-C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kultivišu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se </a:t>
            </a:r>
            <a:r>
              <a:rPr lang="en-US" dirty="0" err="1"/>
              <a:t>uopšte</a:t>
            </a:r>
            <a:r>
              <a:rPr lang="en-US" dirty="0"/>
              <a:t> ne </a:t>
            </a:r>
            <a:r>
              <a:rPr lang="en-US" dirty="0" err="1" smtClean="0"/>
              <a:t>kultivišu</a:t>
            </a:r>
            <a:r>
              <a:rPr lang="x-none" dirty="0" smtClean="0"/>
              <a:t> na hranljivim </a:t>
            </a:r>
          </a:p>
          <a:p>
            <a:pPr lvl="1"/>
            <a:r>
              <a:rPr lang="en-US" dirty="0" smtClean="0"/>
              <a:t>P</a:t>
            </a:r>
            <a:r>
              <a:rPr lang="x-none" smtClean="0"/>
              <a:t>odlogama</a:t>
            </a:r>
            <a:endParaRPr lang="sr-Latn-CS" dirty="0" smtClean="0"/>
          </a:p>
          <a:p>
            <a:pPr>
              <a:buFont typeface="Wingdings" pitchFamily="2" charset="2"/>
              <a:buChar char="Ø"/>
            </a:pPr>
            <a:r>
              <a:rPr lang="sr-Latn-CS" dirty="0" smtClean="0"/>
              <a:t>  ne boje se po Gramu</a:t>
            </a:r>
          </a:p>
          <a:p>
            <a:pPr>
              <a:buFont typeface="Wingdings" pitchFamily="2" charset="2"/>
              <a:buChar char="Ø"/>
            </a:pPr>
            <a:r>
              <a:rPr lang="sr-Latn-CS" dirty="0" smtClean="0"/>
              <a:t> neke vrste se ne vizualizuju pod mikrokopom osim u tamnom polju</a:t>
            </a:r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File0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975" y="1484313"/>
            <a:ext cx="27305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77000" y="198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latin typeface="Times New Roman" pitchFamily="18" charset="0"/>
              </a:rPr>
              <a:t>Treponema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00800" y="3505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latin typeface="Times New Roman" pitchFamily="18" charset="0"/>
              </a:rPr>
              <a:t>Leptospira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77000" y="5071216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latin typeface="Times New Roman" pitchFamily="18" charset="0"/>
              </a:rPr>
              <a:t>Borrelia</a:t>
            </a:r>
            <a:endParaRPr lang="ru-RU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x-none" sz="3600" b="1" kern="1200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Serološki odogovor tokom sifilisa</a:t>
            </a:r>
            <a:endParaRPr lang="x-none" sz="2600" kern="1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Minus 8"/>
          <p:cNvSpPr/>
          <p:nvPr/>
        </p:nvSpPr>
        <p:spPr>
          <a:xfrm>
            <a:off x="-1219200" y="1028007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136074"/>
            <a:ext cx="7648161" cy="5762631"/>
            <a:chOff x="685800" y="1136074"/>
            <a:chExt cx="7648161" cy="57626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039" y="1219200"/>
              <a:ext cx="7523922" cy="56795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286000" y="6248400"/>
              <a:ext cx="2286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Vreme 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90600" y="6019800"/>
              <a:ext cx="8382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 ned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0980" y="6019800"/>
              <a:ext cx="81004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 ned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60198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6 mes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60198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 god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32004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Nelečeni 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19400" y="1905000"/>
              <a:ext cx="1371600" cy="45720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lečenje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58388" y="2132741"/>
              <a:ext cx="13716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BD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At spec na T. pallidum 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4419600"/>
              <a:ext cx="199208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Netreponemalna At 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91100" y="5369495"/>
              <a:ext cx="1209261" cy="5048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chemeClr val="tx1"/>
                  </a:solidFill>
                  <a:latin typeface="Calibri" panose="020F0502020204030204" pitchFamily="34" charset="0"/>
                </a:rPr>
                <a:t>L</a:t>
              </a:r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ečeni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0" y="1258159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Rani sifilis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0999" y="1136074"/>
              <a:ext cx="1600201" cy="2736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Latentni</a:t>
              </a:r>
              <a:r>
                <a:rPr lang="x-none" dirty="0" smtClean="0"/>
                <a:t> 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0" y="1272887"/>
              <a:ext cx="1447800" cy="3662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Kasni sifilis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05600" y="5369495"/>
              <a:ext cx="1371600" cy="504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362200"/>
              <a:ext cx="304800" cy="3259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% pacijenata koji su pozitivni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562599" y="3992055"/>
            <a:ext cx="1828800" cy="838200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VDRL </a:t>
            </a:r>
          </a:p>
          <a:p>
            <a:pPr algn="ctr"/>
            <a:r>
              <a:rPr lang="x-none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RPR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51813" y="2056541"/>
            <a:ext cx="1752600" cy="990600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TPHA </a:t>
            </a:r>
          </a:p>
          <a:p>
            <a:pPr algn="ctr"/>
            <a:r>
              <a:rPr lang="x-non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FTA- ABS</a:t>
            </a:r>
          </a:p>
          <a:p>
            <a:pPr algn="ctr"/>
            <a:r>
              <a:rPr lang="x-non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x-non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LISA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x-none" sz="3600" b="1" kern="1200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Tradicionalni algoritam izbora testova za serološku dijagnozu sifilisa</a:t>
            </a:r>
            <a:endParaRPr lang="x-none" sz="2600" kern="1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Minus 8"/>
          <p:cNvSpPr/>
          <p:nvPr/>
        </p:nvSpPr>
        <p:spPr>
          <a:xfrm>
            <a:off x="-1219200" y="1143000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49610"/>
            <a:ext cx="8534400" cy="461665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 smtClean="0">
                <a:latin typeface="Calibri" panose="020F0502020204030204" pitchFamily="34" charset="0"/>
              </a:rPr>
              <a:t>Kod kojih se testova može očekivati više lažno pozitivnih rezultata?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2297897"/>
            <a:ext cx="5867400" cy="461665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 smtClean="0">
                <a:latin typeface="Comic Sans MS" panose="030F0702030302020204" pitchFamily="66" charset="0"/>
              </a:rPr>
              <a:t>Nespecifičnih - netreponemalnih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3055459"/>
            <a:ext cx="7086600" cy="830997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400" dirty="0" smtClean="0">
                <a:latin typeface="Calibri" panose="020F0502020204030204" pitchFamily="34" charset="0"/>
              </a:rPr>
              <a:t>Koriste se obično u prvom koraku - </a:t>
            </a:r>
            <a:r>
              <a:rPr lang="x-none" sz="2400" b="1" dirty="0" smtClean="0">
                <a:latin typeface="Calibri" panose="020F0502020204030204" pitchFamily="34" charset="0"/>
              </a:rPr>
              <a:t>„screening“ </a:t>
            </a:r>
            <a:r>
              <a:rPr lang="x-none" sz="2400" dirty="0" smtClean="0">
                <a:latin typeface="Calibri" panose="020F0502020204030204" pitchFamily="34" charset="0"/>
              </a:rPr>
              <a:t>testovi</a:t>
            </a:r>
          </a:p>
          <a:p>
            <a:pPr algn="ctr"/>
            <a:r>
              <a:rPr lang="x-none" sz="2400" dirty="0" smtClean="0">
                <a:latin typeface="Calibri" panose="020F0502020204030204" pitchFamily="34" charset="0"/>
              </a:rPr>
              <a:t>jeftini testovi, visoke specifičnosti, različite osetljivosti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182353"/>
            <a:ext cx="8153400" cy="1200329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400" dirty="0" smtClean="0">
                <a:latin typeface="Calibri" panose="020F0502020204030204" pitchFamily="34" charset="0"/>
              </a:rPr>
              <a:t>Pacijenti koji su pozitivni u netreponemalnim testovima se testiraju </a:t>
            </a:r>
            <a:r>
              <a:rPr lang="x-none" sz="2400" b="1" dirty="0" smtClean="0">
                <a:latin typeface="Comic Sans MS" panose="030F0702030302020204" pitchFamily="66" charset="0"/>
              </a:rPr>
              <a:t>specifičnim, treponemalnim </a:t>
            </a:r>
            <a:r>
              <a:rPr lang="x-none" sz="2400" dirty="0" smtClean="0">
                <a:latin typeface="Calibri" panose="020F0502020204030204" pitchFamily="34" charset="0"/>
              </a:rPr>
              <a:t>testovima koji otkrivaju stvarno pozitivne.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i="1" dirty="0" smtClean="0"/>
              <a:t>Borrelia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r>
              <a:rPr lang="sr-Latn-CS" dirty="0" smtClean="0"/>
              <a:t>Više vrsta</a:t>
            </a:r>
          </a:p>
          <a:p>
            <a:r>
              <a:rPr lang="sr-Latn-CS" dirty="0" smtClean="0"/>
              <a:t>Najznačajnije vrste: </a:t>
            </a:r>
            <a:r>
              <a:rPr lang="sr-Latn-CS" i="1" dirty="0" smtClean="0"/>
              <a:t>Borrelia burgdorferi </a:t>
            </a:r>
            <a:r>
              <a:rPr lang="sr-Latn-CS" dirty="0" smtClean="0"/>
              <a:t>sensu lato</a:t>
            </a:r>
          </a:p>
          <a:p>
            <a:r>
              <a:rPr lang="sr-Latn-CS" dirty="0" smtClean="0"/>
              <a:t>Bolest – lajmska bolest, lajmska borelioza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276600"/>
            <a:ext cx="5029200" cy="2316163"/>
          </a:xfrm>
        </p:spPr>
        <p:txBody>
          <a:bodyPr/>
          <a:lstStyle/>
          <a:p>
            <a:r>
              <a:rPr lang="x-none" sz="2400" dirty="0" smtClean="0"/>
              <a:t>Bolest opisana </a:t>
            </a:r>
            <a:r>
              <a:rPr lang="x-none" sz="2400" smtClean="0"/>
              <a:t>1975. </a:t>
            </a:r>
            <a:r>
              <a:rPr lang="x-none" sz="2400" dirty="0" smtClean="0"/>
              <a:t>medju decom – epidemija artritisa (Old Lyme, istočni Connecticut)</a:t>
            </a:r>
          </a:p>
          <a:p>
            <a:r>
              <a:rPr lang="x-none" sz="2400" dirty="0" smtClean="0"/>
              <a:t>Uzročnik izolovan nekoliko godina kasnije</a:t>
            </a:r>
            <a:endParaRPr lang="en-US" sz="2400" dirty="0"/>
          </a:p>
        </p:txBody>
      </p:sp>
      <p:pic>
        <p:nvPicPr>
          <p:cNvPr id="6" name="Picture 2" descr="G:\Backup\Srdjan Stepanovic\Start Menu\Programs\My Documents\lyme-disease-history-old-lyme-connecticu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19400"/>
            <a:ext cx="2916122" cy="3774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865187"/>
          </a:xfrm>
        </p:spPr>
        <p:txBody>
          <a:bodyPr/>
          <a:lstStyle/>
          <a:p>
            <a:r>
              <a:rPr lang="sr-Latn-CS" sz="4000" smtClean="0"/>
              <a:t>Lajmska borelioza</a:t>
            </a: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322763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dirty="0" smtClean="0"/>
              <a:t>	izazivači Lajmske bolesti su članovi: </a:t>
            </a:r>
          </a:p>
          <a:p>
            <a:pPr algn="ctr">
              <a:buFontTx/>
              <a:buNone/>
            </a:pPr>
            <a:r>
              <a:rPr lang="sr-Latn-CS" i="1" dirty="0" smtClean="0"/>
              <a:t>Borrelia burgdorferi</a:t>
            </a:r>
            <a:r>
              <a:rPr lang="sr-Latn-CS" dirty="0" smtClean="0"/>
              <a:t> sensu lato kompleksa</a:t>
            </a:r>
          </a:p>
          <a:p>
            <a:pPr algn="ctr">
              <a:buFontTx/>
              <a:buNone/>
            </a:pPr>
            <a:r>
              <a:rPr lang="sr-Latn-CS" dirty="0" smtClean="0"/>
              <a:t>obuhvata </a:t>
            </a:r>
            <a:r>
              <a:rPr lang="sr-Latn-CS" dirty="0" smtClean="0">
                <a:solidFill>
                  <a:schemeClr val="accent2"/>
                </a:solidFill>
              </a:rPr>
              <a:t>10</a:t>
            </a:r>
            <a:r>
              <a:rPr lang="sr-Latn-CS" dirty="0" smtClean="0"/>
              <a:t> vrsta</a:t>
            </a:r>
          </a:p>
          <a:p>
            <a:pPr>
              <a:buFontTx/>
              <a:buNone/>
            </a:pPr>
            <a:endParaRPr lang="sr-Latn-CS" dirty="0" smtClean="0"/>
          </a:p>
          <a:p>
            <a:pPr>
              <a:buFontTx/>
              <a:buNone/>
            </a:pPr>
            <a:r>
              <a:rPr lang="sr-Latn-CS" dirty="0" smtClean="0"/>
              <a:t>Evropa: 	</a:t>
            </a:r>
            <a:r>
              <a:rPr lang="sr-Latn-CS" i="1" dirty="0" smtClean="0"/>
              <a:t>B. burgdorferi</a:t>
            </a:r>
            <a:r>
              <a:rPr lang="sr-Latn-CS" dirty="0" smtClean="0"/>
              <a:t> </a:t>
            </a:r>
          </a:p>
          <a:p>
            <a:pPr>
              <a:buFontTx/>
              <a:buNone/>
            </a:pPr>
            <a:r>
              <a:rPr lang="sr-Latn-CS" dirty="0" smtClean="0"/>
              <a:t>			</a:t>
            </a:r>
            <a:r>
              <a:rPr lang="sr-Latn-CS" i="1" dirty="0" smtClean="0"/>
              <a:t>B. garinii</a:t>
            </a:r>
          </a:p>
          <a:p>
            <a:pPr>
              <a:buFontTx/>
              <a:buNone/>
            </a:pPr>
            <a:r>
              <a:rPr lang="sr-Latn-CS" dirty="0" smtClean="0"/>
              <a:t>			</a:t>
            </a:r>
            <a:r>
              <a:rPr lang="sr-Latn-CS" i="1" dirty="0" smtClean="0"/>
              <a:t>B. afzelii</a:t>
            </a:r>
            <a:endParaRPr lang="en-US" dirty="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411413" y="260350"/>
            <a:ext cx="4248150" cy="7921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27088" y="1484313"/>
            <a:ext cx="7416800" cy="10795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6" name="Picture 8" descr="Borrelia burgdorferi sensu lato kom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1" y="3559175"/>
            <a:ext cx="3548958" cy="21945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88913"/>
            <a:ext cx="7772400" cy="1143000"/>
          </a:xfrm>
        </p:spPr>
        <p:txBody>
          <a:bodyPr/>
          <a:lstStyle/>
          <a:p>
            <a:r>
              <a:rPr lang="sr-Latn-CS" sz="3600" smtClean="0"/>
              <a:t>Vektori Lajmske borelioze</a:t>
            </a:r>
            <a:endParaRPr lang="en-US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7847013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sr-Latn-CS" sz="2800" dirty="0" smtClean="0"/>
              <a:t>tvrdi krpelji – iksodide</a:t>
            </a:r>
          </a:p>
          <a:p>
            <a:pPr>
              <a:buFontTx/>
              <a:buNone/>
            </a:pPr>
            <a:r>
              <a:rPr lang="sr-Latn-CS" sz="2800" dirty="0" smtClean="0"/>
              <a:t>Severna Amerika: </a:t>
            </a:r>
            <a:r>
              <a:rPr lang="sr-Latn-CS" i="1" dirty="0" smtClean="0"/>
              <a:t>Ixodes scapularis</a:t>
            </a:r>
          </a:p>
          <a:p>
            <a:pPr>
              <a:buFontTx/>
              <a:buNone/>
            </a:pPr>
            <a:r>
              <a:rPr lang="sr-Latn-CS" sz="2800" dirty="0" smtClean="0"/>
              <a:t>Evropa: 		</a:t>
            </a:r>
            <a:r>
              <a:rPr lang="sr-Latn-CS" i="1" dirty="0" smtClean="0"/>
              <a:t>Ixodes ricinus</a:t>
            </a:r>
            <a:endParaRPr lang="en-US" i="1" dirty="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200275" y="404813"/>
            <a:ext cx="5545138" cy="7207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411413" y="1628775"/>
            <a:ext cx="4248150" cy="57626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3644900"/>
          <a:ext cx="4098925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6668431" imgH="4409524" progId="PBrush">
                  <p:embed/>
                </p:oleObj>
              </mc:Choice>
              <mc:Fallback>
                <p:oleObj name="Bitmap Image" r:id="rId3" imgW="6668431" imgH="4409524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4098925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11" descr="krpelj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644900"/>
            <a:ext cx="39592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The life cycle of a tick 08 - Three stages of the deer ti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341438"/>
            <a:ext cx="1768475" cy="19161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3" name="Picture 13" descr="The life cycle of a tick 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7400" cy="13525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b="1" dirty="0" smtClean="0"/>
              <a:t>Epidemiologija Lajmske borelioze</a:t>
            </a:r>
            <a:br>
              <a:rPr lang="sr-Latn-CS" sz="3600" b="1" dirty="0" smtClean="0"/>
            </a:br>
            <a:endParaRPr lang="en-US" sz="3600" b="1" dirty="0" smtClean="0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6263" y="1981200"/>
            <a:ext cx="5449887" cy="41148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493949" y="6169968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/>
              <a:t>Rezervoari su glodari i jeleni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Zoonoza – rezervoar i izvor su životinje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"/>
            <a:ext cx="8229600" cy="1143000"/>
          </a:xfrm>
        </p:spPr>
        <p:txBody>
          <a:bodyPr/>
          <a:lstStyle/>
          <a:p>
            <a:r>
              <a:rPr lang="sr-Latn-CS" sz="3600" b="1" kern="1200" dirty="0">
                <a:solidFill>
                  <a:srgbClr val="0070C0"/>
                </a:solidFill>
                <a:latin typeface="Calibri" pitchFamily="34" charset="0"/>
              </a:rPr>
              <a:t>Lajmska borelioza</a:t>
            </a:r>
            <a:r>
              <a:rPr lang="sr-Latn-CS" b="1" i="1" dirty="0">
                <a:latin typeface="Calibri" pitchFamily="34" charset="0"/>
              </a:rPr>
              <a:t/>
            </a:r>
            <a:br>
              <a:rPr lang="sr-Latn-CS" b="1" i="1" dirty="0">
                <a:latin typeface="Calibri" pitchFamily="34" charset="0"/>
              </a:rPr>
            </a:b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/>
          <a:lstStyle/>
          <a:p>
            <a:r>
              <a:rPr lang="x-none" dirty="0">
                <a:solidFill>
                  <a:srgbClr val="FF0000"/>
                </a:solidFill>
                <a:latin typeface="Calibri" pitchFamily="34" charset="0"/>
              </a:rPr>
              <a:t>U dijagnostici se najčešće </a:t>
            </a:r>
            <a:r>
              <a:rPr lang="x-none" dirty="0" smtClean="0">
                <a:solidFill>
                  <a:srgbClr val="FF0000"/>
                </a:solidFill>
                <a:latin typeface="Calibri" pitchFamily="34" charset="0"/>
              </a:rPr>
              <a:t>koriste </a:t>
            </a:r>
            <a:r>
              <a:rPr lang="x-none" dirty="0">
                <a:solidFill>
                  <a:srgbClr val="FF0000"/>
                </a:solidFill>
                <a:latin typeface="Calibri" pitchFamily="34" charset="0"/>
              </a:rPr>
              <a:t>serološki testovi </a:t>
            </a:r>
          </a:p>
          <a:p>
            <a:pPr lvl="1"/>
            <a:r>
              <a:rPr lang="x-none" dirty="0">
                <a:latin typeface="Calibri" pitchFamily="34" charset="0"/>
              </a:rPr>
              <a:t>ELISA</a:t>
            </a:r>
          </a:p>
          <a:p>
            <a:pPr lvl="1"/>
            <a:r>
              <a:rPr lang="x-none" dirty="0" smtClean="0">
                <a:latin typeface="Calibri" pitchFamily="34" charset="0"/>
              </a:rPr>
              <a:t>Indirektna imunofluorescencija</a:t>
            </a:r>
            <a:endParaRPr lang="x-none" dirty="0">
              <a:latin typeface="Calibri" pitchFamily="34" charset="0"/>
            </a:endParaRPr>
          </a:p>
          <a:p>
            <a:pPr lvl="1"/>
            <a:r>
              <a:rPr lang="x-none" dirty="0">
                <a:latin typeface="Calibri" pitchFamily="34" charset="0"/>
              </a:rPr>
              <a:t>Western blot test – </a:t>
            </a:r>
            <a:r>
              <a:rPr lang="x-none" dirty="0">
                <a:solidFill>
                  <a:srgbClr val="0070C0"/>
                </a:solidFill>
                <a:latin typeface="Calibri" pitchFamily="34" charset="0"/>
              </a:rPr>
              <a:t>potvrdni test</a:t>
            </a:r>
          </a:p>
          <a:p>
            <a:pPr lvl="4">
              <a:buNone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219200" y="754091"/>
            <a:ext cx="11582400" cy="4571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40182" y="3410988"/>
            <a:ext cx="6096000" cy="3447012"/>
            <a:chOff x="2840182" y="3410988"/>
            <a:chExt cx="6096000" cy="3447012"/>
          </a:xfrm>
        </p:grpSpPr>
        <p:pic>
          <p:nvPicPr>
            <p:cNvPr id="1026" name="Picture 2" descr="Detection of immunological response following a bite from a tick infected with Borrelia burgdorfer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182" y="3410988"/>
              <a:ext cx="6096000" cy="344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29200" y="42672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Rana faza 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294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Kasna faza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3886200"/>
              <a:ext cx="1066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Produkcija At 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6238385"/>
              <a:ext cx="3581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4- 6 ned	6-9 ned	meseci	godine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0" y="6296575"/>
              <a:ext cx="685800" cy="170410"/>
            </a:xfrm>
            <a:prstGeom prst="rect">
              <a:avLst/>
            </a:prstGeom>
            <a:solidFill>
              <a:srgbClr val="FFF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7268" y="5704985"/>
              <a:ext cx="666750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8050" y="5337828"/>
              <a:ext cx="677141" cy="4597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-457200"/>
            <a:ext cx="4114801" cy="7430646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0" y="762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r-Latn-CS" sz="3600" b="1" dirty="0">
                <a:solidFill>
                  <a:srgbClr val="0070C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Western blot </a:t>
            </a:r>
          </a:p>
          <a:p>
            <a:pPr algn="ctr" eaLnBrk="0" hangingPunct="0"/>
            <a:r>
              <a:rPr lang="sr-Latn-CS" sz="3600" b="1" dirty="0">
                <a:solidFill>
                  <a:schemeClr val="tx2"/>
                </a:solidFill>
                <a:latin typeface="Calibri" pitchFamily="34" charset="0"/>
              </a:rPr>
              <a:t>- serološki profil -</a:t>
            </a:r>
            <a:endParaRPr lang="en-US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Minus 12"/>
          <p:cNvSpPr/>
          <p:nvPr/>
        </p:nvSpPr>
        <p:spPr>
          <a:xfrm>
            <a:off x="4038600" y="609600"/>
            <a:ext cx="5257800" cy="152400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5080" y="2566416"/>
            <a:ext cx="25799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/>
            <a:r>
              <a:rPr lang="x-none" sz="1600" b="1" dirty="0" smtClean="0"/>
              <a:t>Uzorci 8 pacijenata sa sumnjom na Lajmsku</a:t>
            </a:r>
          </a:p>
          <a:p>
            <a:pPr marL="228600" indent="-228600"/>
            <a:r>
              <a:rPr lang="x-none" sz="1600" b="1" dirty="0" smtClean="0"/>
              <a:t>	bolest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-3810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92702" y="1942057"/>
            <a:ext cx="2632334" cy="571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x-none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</a:t>
            </a:r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  <a:r>
              <a:rPr lang="sr-Latn-C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azdvajanja p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roteina</a:t>
            </a:r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x-none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(At) </a:t>
            </a:r>
            <a:r>
              <a:rPr lang="sr-Latn-C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mol</a:t>
            </a:r>
            <a:r>
              <a:rPr lang="x-none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sr-Latn-C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masi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13552" y="23333"/>
            <a:ext cx="4509352" cy="6834667"/>
            <a:chOff x="-13552" y="23333"/>
            <a:chExt cx="4509352" cy="6834667"/>
          </a:xfrm>
        </p:grpSpPr>
        <p:grpSp>
          <p:nvGrpSpPr>
            <p:cNvPr id="25" name="Group 24"/>
            <p:cNvGrpSpPr/>
            <p:nvPr/>
          </p:nvGrpSpPr>
          <p:grpSpPr>
            <a:xfrm>
              <a:off x="-13552" y="23333"/>
              <a:ext cx="4509352" cy="6834667"/>
              <a:chOff x="-13552" y="23333"/>
              <a:chExt cx="4509352" cy="683466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13552" y="1458905"/>
                <a:ext cx="2460235" cy="8309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28600" indent="-228600"/>
                <a:r>
                  <a:rPr lang="sr-Latn-CS" sz="1600" b="1" dirty="0"/>
                  <a:t>3. </a:t>
                </a:r>
                <a:r>
                  <a:rPr lang="x-none" sz="1600" b="1" dirty="0" smtClean="0"/>
                  <a:t>Dodaju se </a:t>
                </a:r>
                <a:r>
                  <a:rPr lang="sr-Latn-CS" sz="1600" b="1" dirty="0" smtClean="0"/>
                  <a:t>proteini</a:t>
                </a:r>
                <a:r>
                  <a:rPr lang="en-US" sz="1600" b="1" dirty="0" smtClean="0"/>
                  <a:t> </a:t>
                </a:r>
                <a:r>
                  <a:rPr lang="en-US" sz="1600" b="1" i="1" dirty="0" smtClean="0"/>
                  <a:t>B. </a:t>
                </a:r>
                <a:r>
                  <a:rPr lang="en-US" sz="1600" b="1" i="1" dirty="0" err="1" smtClean="0"/>
                  <a:t>burgdorferi</a:t>
                </a:r>
                <a:r>
                  <a:rPr lang="en-US" sz="1600" b="1" i="1" dirty="0" smtClean="0"/>
                  <a:t> </a:t>
                </a:r>
                <a:r>
                  <a:rPr lang="x-none" sz="1600" b="1" dirty="0" smtClean="0"/>
                  <a:t>i</a:t>
                </a:r>
                <a:r>
                  <a:rPr lang="x-none" sz="1600" b="1" i="1" dirty="0" smtClean="0"/>
                  <a:t> </a:t>
                </a:r>
                <a:r>
                  <a:rPr lang="sr-Latn-CS" sz="1600" b="1" dirty="0" smtClean="0"/>
                  <a:t>At </a:t>
                </a:r>
                <a:r>
                  <a:rPr lang="sr-Latn-CS" sz="1600" b="1" dirty="0"/>
                  <a:t>će potamneti na </a:t>
                </a:r>
                <a:r>
                  <a:rPr lang="sr-Latn-CS" sz="1600" b="1" dirty="0" smtClean="0"/>
                  <a:t>traci</a:t>
                </a:r>
                <a:endParaRPr lang="en-US" sz="16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6344" y="5224272"/>
                <a:ext cx="1143000" cy="1633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0" y="23333"/>
                <a:ext cx="4343400" cy="6225067"/>
                <a:chOff x="0" y="23333"/>
                <a:chExt cx="4343400" cy="6225067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0" y="23333"/>
                  <a:ext cx="1820186" cy="58477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228600" indent="-228600">
                    <a:buAutoNum type="arabicPeriod"/>
                  </a:pPr>
                  <a:r>
                    <a:rPr lang="en-US" sz="1600" b="1" dirty="0"/>
                    <a:t>Test </a:t>
                  </a:r>
                  <a:r>
                    <a:rPr lang="en-US" sz="1600" b="1" dirty="0" err="1"/>
                    <a:t>traka</a:t>
                  </a:r>
                  <a:r>
                    <a:rPr lang="en-US" sz="1600" b="1" dirty="0"/>
                    <a:t> </a:t>
                  </a:r>
                  <a:r>
                    <a:rPr lang="en-US" sz="1600" b="1" dirty="0" smtClean="0"/>
                    <a:t> + </a:t>
                  </a:r>
                  <a:r>
                    <a:rPr lang="en-US" sz="1600" b="1" dirty="0" err="1" smtClean="0"/>
                    <a:t>krv</a:t>
                  </a:r>
                  <a:r>
                    <a:rPr lang="en-US" sz="1600" b="1" dirty="0" smtClean="0"/>
                    <a:t> </a:t>
                  </a:r>
                  <a:r>
                    <a:rPr lang="en-US" sz="1600" b="1" dirty="0" err="1" smtClean="0"/>
                    <a:t>pacijenta</a:t>
                  </a:r>
                  <a:r>
                    <a:rPr lang="en-US" sz="1600" b="1" dirty="0" smtClean="0"/>
                    <a:t> </a:t>
                  </a:r>
                  <a:endParaRPr lang="en-US" sz="1600" b="1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581400" y="4724400"/>
                  <a:ext cx="762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971800" y="762000"/>
                  <a:ext cx="7620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1844" y="3008754"/>
                  <a:ext cx="1524000" cy="76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3048000" y="6629400"/>
                <a:ext cx="1447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743200" y="76200"/>
              <a:ext cx="1600200" cy="7386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/>
              <a:r>
                <a:rPr lang="en-US" sz="1400" b="1" dirty="0">
                  <a:solidFill>
                    <a:schemeClr val="tx1"/>
                  </a:solidFill>
                </a:rPr>
                <a:t>2. </a:t>
              </a:r>
              <a:r>
                <a:rPr lang="x-none" sz="1600" b="1" dirty="0">
                  <a:solidFill>
                    <a:schemeClr val="tx1"/>
                  </a:solidFill>
                </a:rPr>
                <a:t>Traka kroz </a:t>
              </a:r>
              <a:r>
                <a:rPr lang="sr-Latn-CS" sz="1600" b="1" dirty="0">
                  <a:solidFill>
                    <a:schemeClr val="tx1"/>
                  </a:solidFill>
                </a:rPr>
                <a:t>električni napon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233" y="2354339"/>
              <a:ext cx="1540111" cy="276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 smtClean="0">
                  <a:solidFill>
                    <a:schemeClr val="tx1"/>
                  </a:solidFill>
                </a:rPr>
                <a:t>Rezultati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3502" y="2577986"/>
              <a:ext cx="2174925" cy="326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 smtClean="0">
                  <a:solidFill>
                    <a:schemeClr val="tx1"/>
                  </a:solidFill>
                  <a:latin typeface="+mj-lt"/>
                </a:rPr>
                <a:t>Negativna kontrola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035" y="2893308"/>
              <a:ext cx="1813415" cy="44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 smtClean="0">
                  <a:solidFill>
                    <a:schemeClr val="tx1"/>
                  </a:solidFill>
                </a:rPr>
                <a:t>Pozitivna kontrola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67336" y="3594212"/>
              <a:ext cx="1652849" cy="28065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/>
              <a:r>
                <a:rPr lang="sr-Latn-CS" sz="20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Preporuka CDC: </a:t>
              </a:r>
              <a:endParaRPr lang="sr-Latn-C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28600" indent="-228600"/>
              <a:r>
                <a:rPr lang="sr-Latn-CS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p</a:t>
              </a:r>
              <a:r>
                <a:rPr lang="sr-Latn-CS" sz="20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ozitivno ako je prisutno 5 od 10 linija (Ag+At) </a:t>
              </a:r>
              <a:endParaRPr lang="sr-Latn-C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7301" y="659241"/>
            <a:ext cx="4011613" cy="5410200"/>
            <a:chOff x="9448800" y="9525000"/>
            <a:chExt cx="4011613" cy="5410200"/>
          </a:xfrm>
        </p:grpSpPr>
        <p:pic>
          <p:nvPicPr>
            <p:cNvPr id="33" name="Picture 4" descr="lyme western bl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48800" y="9525000"/>
              <a:ext cx="4011613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>
              <a:off x="10591800" y="13792200"/>
              <a:ext cx="1981200" cy="8302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latin typeface="Calibri" pitchFamily="34" charset="0"/>
                </a:rPr>
                <a:t>Lajmska</a:t>
              </a:r>
              <a:r>
                <a:rPr lang="en-US" sz="2400" b="1" dirty="0">
                  <a:latin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</a:rPr>
                <a:t>bolest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9757" y="4083786"/>
            <a:ext cx="327660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Otkriva serološki profil osobe na više antigena mikroorganizama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9208" y="5556649"/>
            <a:ext cx="3418584" cy="40011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2000" dirty="0" smtClean="0"/>
              <a:t>Detektuje At klasa IgM i IgG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419757" y="1458905"/>
            <a:ext cx="3276600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Detekcija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antitela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x-none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iz krvi (likvora)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pojedinačne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antigene</a:t>
            </a:r>
            <a:r>
              <a:rPr lang="sr-Latn-C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jedne bakterijske </a:t>
            </a:r>
            <a:r>
              <a:rPr lang="sr-Latn-CS" sz="28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vrste</a:t>
            </a:r>
            <a:endParaRPr lang="en-US" sz="2800" dirty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299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424863" cy="5040313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sr-Latn-CS" sz="3600" b="1" dirty="0" smtClean="0">
                <a:solidFill>
                  <a:schemeClr val="bg1"/>
                </a:solidFill>
                <a:latin typeface="Arial" charset="0"/>
              </a:rPr>
              <a:t>snovni principi bakteriološke dijagnostike infekcija izazvanih </a:t>
            </a:r>
            <a:br>
              <a:rPr lang="sr-Latn-CS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r-Latn-CS" sz="3600" b="1" dirty="0" smtClean="0">
                <a:solidFill>
                  <a:schemeClr val="bg1"/>
                </a:solidFill>
                <a:latin typeface="Arial" charset="0"/>
              </a:rPr>
              <a:t>striktno intracelularnim bakterijama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rodova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</a:rPr>
              <a:t>Chlamydia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</a:rPr>
              <a:t>Chlamydophila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600" b="1" i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sr-Latn-CS" sz="3600" b="1" dirty="0" smtClean="0">
                <a:solidFill>
                  <a:schemeClr val="bg1"/>
                </a:solidFill>
                <a:latin typeface="Arial" charset="0"/>
              </a:rPr>
              <a:t>snovni principi bakteriološke dijagnostike infekcija izazvanih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mikoplazmama</a:t>
            </a:r>
            <a:r>
              <a:rPr lang="sr-Latn-C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 sz="3600" b="1" dirty="0" smtClean="0">
                <a:latin typeface="Arial" charset="0"/>
              </a:rPr>
              <a:t/>
            </a:r>
            <a:br>
              <a:rPr lang="sr-Latn-CS" sz="3600" b="1" dirty="0" smtClean="0"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endParaRPr lang="en-US" sz="36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333375"/>
            <a:ext cx="5830887" cy="987425"/>
          </a:xfrm>
        </p:spPr>
        <p:txBody>
          <a:bodyPr/>
          <a:lstStyle/>
          <a:p>
            <a:r>
              <a:rPr lang="sr-Latn-CS" sz="4000" b="1" smtClean="0">
                <a:latin typeface="Arial" charset="0"/>
              </a:rPr>
              <a:t>Chlamydiaceae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09825"/>
            <a:ext cx="8062913" cy="41148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800" b="1" dirty="0" smtClean="0">
                <a:latin typeface="Arial" charset="0"/>
              </a:rPr>
              <a:t>S</a:t>
            </a:r>
            <a:r>
              <a:rPr lang="es-ES" sz="2800" b="1" dirty="0" err="1" smtClean="0">
                <a:latin typeface="Arial" charset="0"/>
              </a:rPr>
              <a:t>TRIKTNO</a:t>
            </a:r>
            <a:r>
              <a:rPr lang="es-ES" sz="2800" b="1" dirty="0" smtClean="0">
                <a:latin typeface="Arial" charset="0"/>
              </a:rPr>
              <a:t> </a:t>
            </a:r>
            <a:r>
              <a:rPr lang="es-ES" sz="2800" b="1" dirty="0" err="1" smtClean="0">
                <a:latin typeface="Arial" charset="0"/>
              </a:rPr>
              <a:t>INTRACELULARNE</a:t>
            </a:r>
            <a:r>
              <a:rPr lang="sr-Latn-CS" sz="2800" b="1" dirty="0" smtClean="0">
                <a:latin typeface="Arial" charset="0"/>
              </a:rPr>
              <a:t> BAKTERIJE</a:t>
            </a:r>
            <a:endParaRPr lang="es-ES" sz="2800" b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s-ES" sz="2800" dirty="0" err="1" smtClean="0">
                <a:latin typeface="Arial" charset="0"/>
              </a:rPr>
              <a:t>Gram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negativne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bakterije</a:t>
            </a:r>
            <a:endParaRPr lang="es-ES" sz="28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dirty="0" smtClean="0">
                <a:latin typeface="Arial" charset="0"/>
              </a:rPr>
              <a:t>u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ćeliji</a:t>
            </a:r>
            <a:r>
              <a:rPr lang="es-ES" sz="2800" dirty="0" smtClean="0">
                <a:latin typeface="Arial" charset="0"/>
              </a:rPr>
              <a:t> se </a:t>
            </a:r>
            <a:r>
              <a:rPr lang="es-ES" sz="2800" dirty="0" err="1" smtClean="0">
                <a:latin typeface="Arial" charset="0"/>
              </a:rPr>
              <a:t>nalaze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unutar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inkluzija</a:t>
            </a:r>
            <a:endParaRPr lang="es-ES" sz="28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dirty="0" smtClean="0">
                <a:latin typeface="Arial" charset="0"/>
              </a:rPr>
              <a:t>j</a:t>
            </a:r>
            <a:r>
              <a:rPr lang="es-ES" sz="2800" dirty="0" err="1" smtClean="0">
                <a:latin typeface="Arial" charset="0"/>
              </a:rPr>
              <a:t>edinstven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bifazni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razvojni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ciklus</a:t>
            </a:r>
            <a:r>
              <a:rPr lang="sr-Latn-CS" sz="2800" dirty="0" smtClean="0">
                <a:latin typeface="Arial" charset="0"/>
              </a:rPr>
              <a:t> (e</a:t>
            </a:r>
            <a:r>
              <a:rPr lang="es-ES" sz="2800" dirty="0" err="1" smtClean="0">
                <a:latin typeface="Arial" charset="0"/>
              </a:rPr>
              <a:t>lementarno</a:t>
            </a:r>
            <a:r>
              <a:rPr lang="es-ES" sz="2800" dirty="0" smtClean="0">
                <a:latin typeface="Arial" charset="0"/>
              </a:rPr>
              <a:t> i</a:t>
            </a:r>
            <a:r>
              <a:rPr lang="sr-Latn-C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retikularno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telo</a:t>
            </a:r>
            <a:r>
              <a:rPr lang="sr-Latn-CS" sz="2800" dirty="0" smtClean="0">
                <a:latin typeface="Arial" charset="0"/>
              </a:rPr>
              <a:t>)</a:t>
            </a:r>
            <a:endParaRPr lang="es-ES" sz="28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dirty="0" smtClean="0">
                <a:latin typeface="Arial" charset="0"/>
              </a:rPr>
              <a:t>k</a:t>
            </a:r>
            <a:r>
              <a:rPr lang="es-ES" sz="2800" dirty="0" err="1" smtClean="0">
                <a:latin typeface="Arial" charset="0"/>
              </a:rPr>
              <a:t>ultivacija</a:t>
            </a:r>
            <a:r>
              <a:rPr lang="es-ES" sz="2800" dirty="0" smtClean="0">
                <a:latin typeface="Arial" charset="0"/>
              </a:rPr>
              <a:t> u </a:t>
            </a:r>
            <a:r>
              <a:rPr lang="es-ES" sz="2800" dirty="0" err="1" smtClean="0">
                <a:latin typeface="Arial" charset="0"/>
              </a:rPr>
              <a:t>sistemu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živih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 err="1" smtClean="0">
                <a:latin typeface="Arial" charset="0"/>
              </a:rPr>
              <a:t>ćelija</a:t>
            </a:r>
            <a:endParaRPr lang="es-ES" sz="2800" dirty="0" smtClean="0">
              <a:latin typeface="Arial" charset="0"/>
            </a:endParaRPr>
          </a:p>
        </p:txBody>
      </p:sp>
      <p:pic>
        <p:nvPicPr>
          <p:cNvPr id="4100" name="Picture 4" descr="400px-Chlamy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2519363" cy="1582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22" descr="chlamydi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4724400"/>
            <a:ext cx="2601913" cy="1981200"/>
          </a:xfrm>
          <a:noFill/>
          <a:ln w="38100">
            <a:solidFill>
              <a:schemeClr val="tx1"/>
            </a:solidFill>
          </a:ln>
        </p:spPr>
      </p:pic>
      <p:pic>
        <p:nvPicPr>
          <p:cNvPr id="4102" name="Picture 24" descr="element-graphique-gif-1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56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5" descr="element-graphique-gif-1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06863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6" descr="element-graphique-gif-1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734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7" descr="element-graphique-gif-1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1370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8" descr="element-graphique-gif-1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720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Taksonomija </a:t>
            </a:r>
            <a:endParaRPr lang="en-US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800" u="sng" dirty="0" smtClean="0"/>
              <a:t>Red</a:t>
            </a:r>
            <a:r>
              <a:rPr lang="sr-Latn-CS" sz="2800" dirty="0" smtClean="0"/>
              <a:t>: </a:t>
            </a:r>
            <a:r>
              <a:rPr lang="sr-Latn-CS" sz="2800" i="1" dirty="0" smtClean="0"/>
              <a:t>Spirochaetales</a:t>
            </a:r>
          </a:p>
          <a:p>
            <a:endParaRPr lang="sr-Latn-CS" sz="2800" u="sng" dirty="0" smtClean="0"/>
          </a:p>
          <a:p>
            <a:r>
              <a:rPr lang="sr-Latn-CS" sz="2800" u="sng" dirty="0" smtClean="0"/>
              <a:t>Familija</a:t>
            </a:r>
            <a:r>
              <a:rPr lang="sr-Latn-CS" sz="2800" dirty="0" smtClean="0"/>
              <a:t>: </a:t>
            </a:r>
            <a:r>
              <a:rPr lang="sr-Latn-CS" sz="2800" i="1" dirty="0" smtClean="0"/>
              <a:t>Spirochaetaceae</a:t>
            </a:r>
          </a:p>
          <a:p>
            <a:endParaRPr lang="sr-Latn-CS" sz="2800" i="1" dirty="0" smtClean="0"/>
          </a:p>
          <a:p>
            <a:endParaRPr lang="sr-Latn-CS" sz="2800" i="1" dirty="0" smtClean="0"/>
          </a:p>
          <a:p>
            <a:r>
              <a:rPr lang="sr-Latn-CS" sz="2800" u="sng" dirty="0" smtClean="0"/>
              <a:t>Familija</a:t>
            </a:r>
            <a:r>
              <a:rPr lang="sr-Latn-CS" sz="2800" i="1" dirty="0" smtClean="0"/>
              <a:t>:</a:t>
            </a:r>
          </a:p>
          <a:p>
            <a:r>
              <a:rPr lang="sr-Latn-CS" sz="2800" i="1" dirty="0" smtClean="0"/>
              <a:t>Leptospiraceae</a:t>
            </a:r>
          </a:p>
          <a:p>
            <a:endParaRPr lang="en-US" sz="2800" i="1" dirty="0" smtClean="0"/>
          </a:p>
          <a:p>
            <a:endParaRPr lang="en-US" sz="2800" dirty="0" smtClean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r-Latn-CS" sz="2400" u="sng" dirty="0" smtClean="0"/>
          </a:p>
          <a:p>
            <a:endParaRPr lang="sr-Latn-CS" sz="2400" u="sng" dirty="0" smtClean="0"/>
          </a:p>
          <a:p>
            <a:r>
              <a:rPr lang="sr-Latn-CS" sz="2400" u="sng" dirty="0" smtClean="0"/>
              <a:t>Rod</a:t>
            </a:r>
            <a:r>
              <a:rPr lang="sr-Latn-CS" sz="2400" dirty="0" smtClean="0"/>
              <a:t>: </a:t>
            </a:r>
          </a:p>
          <a:p>
            <a:r>
              <a:rPr lang="sr-Latn-CS" sz="2400" i="1" dirty="0" smtClean="0"/>
              <a:t>Borrelia</a:t>
            </a:r>
          </a:p>
          <a:p>
            <a:r>
              <a:rPr lang="sr-Latn-CS" sz="2400" i="1" dirty="0" smtClean="0"/>
              <a:t>Treponema</a:t>
            </a:r>
          </a:p>
          <a:p>
            <a:endParaRPr lang="sr-Latn-CS" sz="2400" u="sng" dirty="0" smtClean="0"/>
          </a:p>
          <a:p>
            <a:endParaRPr lang="sr-Latn-CS" sz="2400" u="sng" dirty="0" smtClean="0"/>
          </a:p>
          <a:p>
            <a:r>
              <a:rPr lang="sr-Latn-CS" sz="2400" u="sng" dirty="0" smtClean="0"/>
              <a:t>Rod</a:t>
            </a:r>
            <a:r>
              <a:rPr lang="sr-Latn-CS" sz="2400" dirty="0" smtClean="0"/>
              <a:t>:</a:t>
            </a:r>
          </a:p>
          <a:p>
            <a:r>
              <a:rPr lang="sr-Latn-CS" sz="2400" i="1" dirty="0" smtClean="0"/>
              <a:t>Leptospira</a:t>
            </a:r>
          </a:p>
          <a:p>
            <a:endParaRPr lang="en-US" sz="2400" i="1" dirty="0" smtClean="0"/>
          </a:p>
          <a:p>
            <a:endParaRPr lang="en-US" sz="2400" dirty="0" smtClean="0"/>
          </a:p>
        </p:txBody>
      </p:sp>
      <p:pic>
        <p:nvPicPr>
          <p:cNvPr id="5" name="Picture 4" descr="spiroba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49763" y="-973137"/>
            <a:ext cx="21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4343400" y="2341548"/>
            <a:ext cx="3655464" cy="2078052"/>
          </a:xfrm>
          <a:custGeom>
            <a:avLst/>
            <a:gdLst>
              <a:gd name="connsiteX0" fmla="*/ 4472713 w 4472713"/>
              <a:gd name="connsiteY0" fmla="*/ 846033 h 2495372"/>
              <a:gd name="connsiteX1" fmla="*/ 2455905 w 4472713"/>
              <a:gd name="connsiteY1" fmla="*/ 444381 h 2495372"/>
              <a:gd name="connsiteX2" fmla="*/ 1558597 w 4472713"/>
              <a:gd name="connsiteY2" fmla="*/ 401652 h 2495372"/>
              <a:gd name="connsiteX3" fmla="*/ 986028 w 4472713"/>
              <a:gd name="connsiteY3" fmla="*/ 367469 h 2495372"/>
              <a:gd name="connsiteX4" fmla="*/ 686926 w 4472713"/>
              <a:gd name="connsiteY4" fmla="*/ 384560 h 2495372"/>
              <a:gd name="connsiteX5" fmla="*/ 575830 w 4472713"/>
              <a:gd name="connsiteY5" fmla="*/ 418744 h 2495372"/>
              <a:gd name="connsiteX6" fmla="*/ 541647 w 4472713"/>
              <a:gd name="connsiteY6" fmla="*/ 427289 h 2495372"/>
              <a:gd name="connsiteX7" fmla="*/ 447643 w 4472713"/>
              <a:gd name="connsiteY7" fmla="*/ 495656 h 2495372"/>
              <a:gd name="connsiteX8" fmla="*/ 353640 w 4472713"/>
              <a:gd name="connsiteY8" fmla="*/ 555476 h 2495372"/>
              <a:gd name="connsiteX9" fmla="*/ 310911 w 4472713"/>
              <a:gd name="connsiteY9" fmla="*/ 589659 h 2495372"/>
              <a:gd name="connsiteX10" fmla="*/ 259636 w 4472713"/>
              <a:gd name="connsiteY10" fmla="*/ 623843 h 2495372"/>
              <a:gd name="connsiteX11" fmla="*/ 174178 w 4472713"/>
              <a:gd name="connsiteY11" fmla="*/ 717846 h 2495372"/>
              <a:gd name="connsiteX12" fmla="*/ 157086 w 4472713"/>
              <a:gd name="connsiteY12" fmla="*/ 760575 h 2495372"/>
              <a:gd name="connsiteX13" fmla="*/ 122903 w 4472713"/>
              <a:gd name="connsiteY13" fmla="*/ 811850 h 2495372"/>
              <a:gd name="connsiteX14" fmla="*/ 88720 w 4472713"/>
              <a:gd name="connsiteY14" fmla="*/ 871671 h 2495372"/>
              <a:gd name="connsiteX15" fmla="*/ 80174 w 4472713"/>
              <a:gd name="connsiteY15" fmla="*/ 914400 h 2495372"/>
              <a:gd name="connsiteX16" fmla="*/ 28899 w 4472713"/>
              <a:gd name="connsiteY16" fmla="*/ 1085316 h 2495372"/>
              <a:gd name="connsiteX17" fmla="*/ 11808 w 4472713"/>
              <a:gd name="connsiteY17" fmla="*/ 1196411 h 2495372"/>
              <a:gd name="connsiteX18" fmla="*/ 63083 w 4472713"/>
              <a:gd name="connsiteY18" fmla="*/ 1674975 h 2495372"/>
              <a:gd name="connsiteX19" fmla="*/ 105812 w 4472713"/>
              <a:gd name="connsiteY19" fmla="*/ 1734796 h 2495372"/>
              <a:gd name="connsiteX20" fmla="*/ 148541 w 4472713"/>
              <a:gd name="connsiteY20" fmla="*/ 1811708 h 2495372"/>
              <a:gd name="connsiteX21" fmla="*/ 208361 w 4472713"/>
              <a:gd name="connsiteY21" fmla="*/ 1871529 h 2495372"/>
              <a:gd name="connsiteX22" fmla="*/ 268182 w 4472713"/>
              <a:gd name="connsiteY22" fmla="*/ 1939895 h 2495372"/>
              <a:gd name="connsiteX23" fmla="*/ 550193 w 4472713"/>
              <a:gd name="connsiteY23" fmla="*/ 2136448 h 2495372"/>
              <a:gd name="connsiteX24" fmla="*/ 644197 w 4472713"/>
              <a:gd name="connsiteY24" fmla="*/ 2187723 h 2495372"/>
              <a:gd name="connsiteX25" fmla="*/ 780929 w 4472713"/>
              <a:gd name="connsiteY25" fmla="*/ 2238998 h 2495372"/>
              <a:gd name="connsiteX26" fmla="*/ 1037303 w 4472713"/>
              <a:gd name="connsiteY26" fmla="*/ 2350093 h 2495372"/>
              <a:gd name="connsiteX27" fmla="*/ 1319314 w 4472713"/>
              <a:gd name="connsiteY27" fmla="*/ 2418459 h 2495372"/>
              <a:gd name="connsiteX28" fmla="*/ 1413318 w 4472713"/>
              <a:gd name="connsiteY28" fmla="*/ 2452643 h 2495372"/>
              <a:gd name="connsiteX29" fmla="*/ 1515868 w 4472713"/>
              <a:gd name="connsiteY29" fmla="*/ 2461188 h 2495372"/>
              <a:gd name="connsiteX30" fmla="*/ 1635509 w 4472713"/>
              <a:gd name="connsiteY30" fmla="*/ 2478280 h 2495372"/>
              <a:gd name="connsiteX31" fmla="*/ 1849154 w 4472713"/>
              <a:gd name="connsiteY31" fmla="*/ 2495372 h 2495372"/>
              <a:gd name="connsiteX32" fmla="*/ 2558455 w 4472713"/>
              <a:gd name="connsiteY32" fmla="*/ 2478280 h 2495372"/>
              <a:gd name="connsiteX33" fmla="*/ 2661004 w 4472713"/>
              <a:gd name="connsiteY33" fmla="*/ 2452643 h 2495372"/>
              <a:gd name="connsiteX34" fmla="*/ 2874649 w 4472713"/>
              <a:gd name="connsiteY34" fmla="*/ 2392822 h 2495372"/>
              <a:gd name="connsiteX35" fmla="*/ 3045565 w 4472713"/>
              <a:gd name="connsiteY35" fmla="*/ 2350093 h 2495372"/>
              <a:gd name="connsiteX36" fmla="*/ 3122477 w 4472713"/>
              <a:gd name="connsiteY36" fmla="*/ 2315910 h 2495372"/>
              <a:gd name="connsiteX37" fmla="*/ 3301939 w 4472713"/>
              <a:gd name="connsiteY37" fmla="*/ 2196269 h 2495372"/>
              <a:gd name="connsiteX38" fmla="*/ 3387397 w 4472713"/>
              <a:gd name="connsiteY38" fmla="*/ 2085173 h 2495372"/>
              <a:gd name="connsiteX39" fmla="*/ 3413034 w 4472713"/>
              <a:gd name="connsiteY39" fmla="*/ 2033899 h 2495372"/>
              <a:gd name="connsiteX40" fmla="*/ 3447217 w 4472713"/>
              <a:gd name="connsiteY40" fmla="*/ 1982624 h 2495372"/>
              <a:gd name="connsiteX41" fmla="*/ 3489946 w 4472713"/>
              <a:gd name="connsiteY41" fmla="*/ 1880074 h 2495372"/>
              <a:gd name="connsiteX42" fmla="*/ 3524129 w 4472713"/>
              <a:gd name="connsiteY42" fmla="*/ 1786071 h 2495372"/>
              <a:gd name="connsiteX43" fmla="*/ 3532675 w 4472713"/>
              <a:gd name="connsiteY43" fmla="*/ 1674975 h 2495372"/>
              <a:gd name="connsiteX44" fmla="*/ 3541221 w 4472713"/>
              <a:gd name="connsiteY44" fmla="*/ 1615155 h 2495372"/>
              <a:gd name="connsiteX45" fmla="*/ 3507038 w 4472713"/>
              <a:gd name="connsiteY45" fmla="*/ 1179319 h 2495372"/>
              <a:gd name="connsiteX46" fmla="*/ 3447217 w 4472713"/>
              <a:gd name="connsiteY46" fmla="*/ 1068224 h 2495372"/>
              <a:gd name="connsiteX47" fmla="*/ 3267756 w 4472713"/>
              <a:gd name="connsiteY47" fmla="*/ 811850 h 2495372"/>
              <a:gd name="connsiteX48" fmla="*/ 3148114 w 4472713"/>
              <a:gd name="connsiteY48" fmla="*/ 683663 h 2495372"/>
              <a:gd name="connsiteX49" fmla="*/ 3122477 w 4472713"/>
              <a:gd name="connsiteY49" fmla="*/ 640934 h 2495372"/>
              <a:gd name="connsiteX50" fmla="*/ 2985744 w 4472713"/>
              <a:gd name="connsiteY50" fmla="*/ 538385 h 2495372"/>
              <a:gd name="connsiteX51" fmla="*/ 2866103 w 4472713"/>
              <a:gd name="connsiteY51" fmla="*/ 452927 h 2495372"/>
              <a:gd name="connsiteX52" fmla="*/ 2789191 w 4472713"/>
              <a:gd name="connsiteY52" fmla="*/ 393106 h 2495372"/>
              <a:gd name="connsiteX53" fmla="*/ 2729370 w 4472713"/>
              <a:gd name="connsiteY53" fmla="*/ 350377 h 2495372"/>
              <a:gd name="connsiteX54" fmla="*/ 2643913 w 4472713"/>
              <a:gd name="connsiteY54" fmla="*/ 282011 h 2495372"/>
              <a:gd name="connsiteX55" fmla="*/ 2430268 w 4472713"/>
              <a:gd name="connsiteY55" fmla="*/ 136732 h 2495372"/>
              <a:gd name="connsiteX56" fmla="*/ 2370447 w 4472713"/>
              <a:gd name="connsiteY56" fmla="*/ 94003 h 2495372"/>
              <a:gd name="connsiteX57" fmla="*/ 2319172 w 4472713"/>
              <a:gd name="connsiteY57" fmla="*/ 51274 h 2495372"/>
              <a:gd name="connsiteX58" fmla="*/ 2250806 w 4472713"/>
              <a:gd name="connsiteY58" fmla="*/ 17091 h 2495372"/>
              <a:gd name="connsiteX59" fmla="*/ 2225169 w 4472713"/>
              <a:gd name="connsiteY59" fmla="*/ 0 h 24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72713" h="2495372">
                <a:moveTo>
                  <a:pt x="4472713" y="846033"/>
                </a:moveTo>
                <a:cubicBezTo>
                  <a:pt x="3800444" y="712149"/>
                  <a:pt x="3132341" y="555308"/>
                  <a:pt x="2455905" y="444381"/>
                </a:cubicBezTo>
                <a:cubicBezTo>
                  <a:pt x="2344729" y="426150"/>
                  <a:pt x="1782957" y="409131"/>
                  <a:pt x="1558597" y="401652"/>
                </a:cubicBezTo>
                <a:cubicBezTo>
                  <a:pt x="1421563" y="391864"/>
                  <a:pt x="1102573" y="367469"/>
                  <a:pt x="986028" y="367469"/>
                </a:cubicBezTo>
                <a:cubicBezTo>
                  <a:pt x="886165" y="367469"/>
                  <a:pt x="786627" y="378863"/>
                  <a:pt x="686926" y="384560"/>
                </a:cubicBezTo>
                <a:lnTo>
                  <a:pt x="575830" y="418744"/>
                </a:lnTo>
                <a:cubicBezTo>
                  <a:pt x="564562" y="422058"/>
                  <a:pt x="552152" y="422036"/>
                  <a:pt x="541647" y="427289"/>
                </a:cubicBezTo>
                <a:cubicBezTo>
                  <a:pt x="497483" y="449371"/>
                  <a:pt x="486622" y="468371"/>
                  <a:pt x="447643" y="495656"/>
                </a:cubicBezTo>
                <a:cubicBezTo>
                  <a:pt x="283031" y="610883"/>
                  <a:pt x="547681" y="414355"/>
                  <a:pt x="353640" y="555476"/>
                </a:cubicBezTo>
                <a:cubicBezTo>
                  <a:pt x="338889" y="566204"/>
                  <a:pt x="325662" y="578931"/>
                  <a:pt x="310911" y="589659"/>
                </a:cubicBezTo>
                <a:cubicBezTo>
                  <a:pt x="294298" y="601741"/>
                  <a:pt x="275534" y="610835"/>
                  <a:pt x="259636" y="623843"/>
                </a:cubicBezTo>
                <a:cubicBezTo>
                  <a:pt x="229015" y="648897"/>
                  <a:pt x="199053" y="687997"/>
                  <a:pt x="174178" y="717846"/>
                </a:cubicBezTo>
                <a:cubicBezTo>
                  <a:pt x="168481" y="732089"/>
                  <a:pt x="164432" y="747108"/>
                  <a:pt x="157086" y="760575"/>
                </a:cubicBezTo>
                <a:cubicBezTo>
                  <a:pt x="147250" y="778608"/>
                  <a:pt x="133669" y="794356"/>
                  <a:pt x="122903" y="811850"/>
                </a:cubicBezTo>
                <a:cubicBezTo>
                  <a:pt x="110867" y="831409"/>
                  <a:pt x="100114" y="851731"/>
                  <a:pt x="88720" y="871671"/>
                </a:cubicBezTo>
                <a:cubicBezTo>
                  <a:pt x="85871" y="885914"/>
                  <a:pt x="83996" y="900387"/>
                  <a:pt x="80174" y="914400"/>
                </a:cubicBezTo>
                <a:cubicBezTo>
                  <a:pt x="59551" y="990017"/>
                  <a:pt x="45968" y="982896"/>
                  <a:pt x="28899" y="1085316"/>
                </a:cubicBezTo>
                <a:cubicBezTo>
                  <a:pt x="17043" y="1156459"/>
                  <a:pt x="22804" y="1119437"/>
                  <a:pt x="11808" y="1196411"/>
                </a:cubicBezTo>
                <a:cubicBezTo>
                  <a:pt x="14445" y="1237726"/>
                  <a:pt x="0" y="1548810"/>
                  <a:pt x="63083" y="1674975"/>
                </a:cubicBezTo>
                <a:cubicBezTo>
                  <a:pt x="74042" y="1696893"/>
                  <a:pt x="92825" y="1714016"/>
                  <a:pt x="105812" y="1734796"/>
                </a:cubicBezTo>
                <a:cubicBezTo>
                  <a:pt x="121356" y="1759666"/>
                  <a:pt x="130944" y="1788245"/>
                  <a:pt x="148541" y="1811708"/>
                </a:cubicBezTo>
                <a:cubicBezTo>
                  <a:pt x="165461" y="1834268"/>
                  <a:pt x="189120" y="1850913"/>
                  <a:pt x="208361" y="1871529"/>
                </a:cubicBezTo>
                <a:cubicBezTo>
                  <a:pt x="229022" y="1893666"/>
                  <a:pt x="245131" y="1920259"/>
                  <a:pt x="268182" y="1939895"/>
                </a:cubicBezTo>
                <a:cubicBezTo>
                  <a:pt x="362286" y="2020057"/>
                  <a:pt x="446585" y="2076010"/>
                  <a:pt x="550193" y="2136448"/>
                </a:cubicBezTo>
                <a:cubicBezTo>
                  <a:pt x="581024" y="2154433"/>
                  <a:pt x="611580" y="2173227"/>
                  <a:pt x="644197" y="2187723"/>
                </a:cubicBezTo>
                <a:cubicBezTo>
                  <a:pt x="688678" y="2207493"/>
                  <a:pt x="735939" y="2220415"/>
                  <a:pt x="780929" y="2238998"/>
                </a:cubicBezTo>
                <a:cubicBezTo>
                  <a:pt x="867011" y="2274554"/>
                  <a:pt x="946482" y="2329452"/>
                  <a:pt x="1037303" y="2350093"/>
                </a:cubicBezTo>
                <a:cubicBezTo>
                  <a:pt x="1102622" y="2364938"/>
                  <a:pt x="1241317" y="2393641"/>
                  <a:pt x="1319314" y="2418459"/>
                </a:cubicBezTo>
                <a:cubicBezTo>
                  <a:pt x="1351087" y="2428569"/>
                  <a:pt x="1380737" y="2445560"/>
                  <a:pt x="1413318" y="2452643"/>
                </a:cubicBezTo>
                <a:cubicBezTo>
                  <a:pt x="1446837" y="2459930"/>
                  <a:pt x="1481792" y="2457256"/>
                  <a:pt x="1515868" y="2461188"/>
                </a:cubicBezTo>
                <a:cubicBezTo>
                  <a:pt x="1555888" y="2465806"/>
                  <a:pt x="1595535" y="2473283"/>
                  <a:pt x="1635509" y="2478280"/>
                </a:cubicBezTo>
                <a:cubicBezTo>
                  <a:pt x="1708691" y="2487428"/>
                  <a:pt x="1774506" y="2490395"/>
                  <a:pt x="1849154" y="2495372"/>
                </a:cubicBezTo>
                <a:cubicBezTo>
                  <a:pt x="2085588" y="2489675"/>
                  <a:pt x="2322280" y="2490710"/>
                  <a:pt x="2558455" y="2478280"/>
                </a:cubicBezTo>
                <a:cubicBezTo>
                  <a:pt x="2593641" y="2476428"/>
                  <a:pt x="2626671" y="2460566"/>
                  <a:pt x="2661004" y="2452643"/>
                </a:cubicBezTo>
                <a:cubicBezTo>
                  <a:pt x="2998305" y="2374804"/>
                  <a:pt x="2591031" y="2477906"/>
                  <a:pt x="2874649" y="2392822"/>
                </a:cubicBezTo>
                <a:cubicBezTo>
                  <a:pt x="3003102" y="2354287"/>
                  <a:pt x="2901694" y="2400448"/>
                  <a:pt x="3045565" y="2350093"/>
                </a:cubicBezTo>
                <a:cubicBezTo>
                  <a:pt x="3072045" y="2340825"/>
                  <a:pt x="3097092" y="2327856"/>
                  <a:pt x="3122477" y="2315910"/>
                </a:cubicBezTo>
                <a:cubicBezTo>
                  <a:pt x="3185905" y="2286061"/>
                  <a:pt x="3256331" y="2250999"/>
                  <a:pt x="3301939" y="2196269"/>
                </a:cubicBezTo>
                <a:cubicBezTo>
                  <a:pt x="3333602" y="2158273"/>
                  <a:pt x="3361203" y="2127738"/>
                  <a:pt x="3387397" y="2085173"/>
                </a:cubicBezTo>
                <a:cubicBezTo>
                  <a:pt x="3397412" y="2068899"/>
                  <a:pt x="3403406" y="2050405"/>
                  <a:pt x="3413034" y="2033899"/>
                </a:cubicBezTo>
                <a:cubicBezTo>
                  <a:pt x="3423384" y="2016156"/>
                  <a:pt x="3436867" y="2000367"/>
                  <a:pt x="3447217" y="1982624"/>
                </a:cubicBezTo>
                <a:cubicBezTo>
                  <a:pt x="3484278" y="1919090"/>
                  <a:pt x="3463639" y="1945843"/>
                  <a:pt x="3489946" y="1880074"/>
                </a:cubicBezTo>
                <a:cubicBezTo>
                  <a:pt x="3529497" y="1781197"/>
                  <a:pt x="3482076" y="1933259"/>
                  <a:pt x="3524129" y="1786071"/>
                </a:cubicBezTo>
                <a:cubicBezTo>
                  <a:pt x="3526978" y="1749039"/>
                  <a:pt x="3528979" y="1711932"/>
                  <a:pt x="3532675" y="1674975"/>
                </a:cubicBezTo>
                <a:cubicBezTo>
                  <a:pt x="3534679" y="1654933"/>
                  <a:pt x="3542261" y="1635271"/>
                  <a:pt x="3541221" y="1615155"/>
                </a:cubicBezTo>
                <a:cubicBezTo>
                  <a:pt x="3533694" y="1469625"/>
                  <a:pt x="3531723" y="1322938"/>
                  <a:pt x="3507038" y="1179319"/>
                </a:cubicBezTo>
                <a:cubicBezTo>
                  <a:pt x="3499914" y="1137868"/>
                  <a:pt x="3470167" y="1103469"/>
                  <a:pt x="3447217" y="1068224"/>
                </a:cubicBezTo>
                <a:cubicBezTo>
                  <a:pt x="3390295" y="980809"/>
                  <a:pt x="3338932" y="888110"/>
                  <a:pt x="3267756" y="811850"/>
                </a:cubicBezTo>
                <a:cubicBezTo>
                  <a:pt x="3227875" y="769121"/>
                  <a:pt x="3178185" y="733782"/>
                  <a:pt x="3148114" y="683663"/>
                </a:cubicBezTo>
                <a:cubicBezTo>
                  <a:pt x="3139568" y="669420"/>
                  <a:pt x="3134855" y="652009"/>
                  <a:pt x="3122477" y="640934"/>
                </a:cubicBezTo>
                <a:cubicBezTo>
                  <a:pt x="3080019" y="602945"/>
                  <a:pt x="3031560" y="572249"/>
                  <a:pt x="2985744" y="538385"/>
                </a:cubicBezTo>
                <a:cubicBezTo>
                  <a:pt x="2946332" y="509254"/>
                  <a:pt x="2905310" y="482333"/>
                  <a:pt x="2866103" y="452927"/>
                </a:cubicBezTo>
                <a:cubicBezTo>
                  <a:pt x="2840120" y="433440"/>
                  <a:pt x="2815174" y="412593"/>
                  <a:pt x="2789191" y="393106"/>
                </a:cubicBezTo>
                <a:cubicBezTo>
                  <a:pt x="2769587" y="378403"/>
                  <a:pt x="2748505" y="365685"/>
                  <a:pt x="2729370" y="350377"/>
                </a:cubicBezTo>
                <a:cubicBezTo>
                  <a:pt x="2700884" y="327588"/>
                  <a:pt x="2673366" y="303535"/>
                  <a:pt x="2643913" y="282011"/>
                </a:cubicBezTo>
                <a:cubicBezTo>
                  <a:pt x="2537687" y="204384"/>
                  <a:pt x="2522061" y="199840"/>
                  <a:pt x="2430268" y="136732"/>
                </a:cubicBezTo>
                <a:cubicBezTo>
                  <a:pt x="2410075" y="122849"/>
                  <a:pt x="2389272" y="109690"/>
                  <a:pt x="2370447" y="94003"/>
                </a:cubicBezTo>
                <a:cubicBezTo>
                  <a:pt x="2353355" y="79760"/>
                  <a:pt x="2337887" y="63305"/>
                  <a:pt x="2319172" y="51274"/>
                </a:cubicBezTo>
                <a:cubicBezTo>
                  <a:pt x="2297740" y="37496"/>
                  <a:pt x="2273174" y="29291"/>
                  <a:pt x="2250806" y="17091"/>
                </a:cubicBezTo>
                <a:cubicBezTo>
                  <a:pt x="2241790" y="12173"/>
                  <a:pt x="2225169" y="0"/>
                  <a:pt x="2225169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Vrste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6934200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b="1" i="1" dirty="0" smtClean="0">
                <a:latin typeface="Arial" charset="0"/>
              </a:rPr>
              <a:t>C</a:t>
            </a:r>
            <a:r>
              <a:rPr lang="sr-Latn-CS" b="1" i="1" dirty="0" smtClean="0">
                <a:latin typeface="Arial" charset="0"/>
              </a:rPr>
              <a:t>hlamydia </a:t>
            </a:r>
            <a:r>
              <a:rPr lang="es-ES" b="1" i="1" dirty="0" err="1" smtClean="0">
                <a:latin typeface="Arial" charset="0"/>
              </a:rPr>
              <a:t>trachomatis</a:t>
            </a:r>
            <a:endParaRPr lang="sr-Latn-CS" b="1" i="1" dirty="0" smtClean="0">
              <a:latin typeface="Arial" charset="0"/>
            </a:endParaRPr>
          </a:p>
          <a:p>
            <a:pPr>
              <a:lnSpc>
                <a:spcPct val="200000"/>
              </a:lnSpc>
            </a:pPr>
            <a:r>
              <a:rPr lang="es-ES" b="1" i="1" dirty="0" smtClean="0">
                <a:latin typeface="Arial" charset="0"/>
              </a:rPr>
              <a:t>C</a:t>
            </a:r>
            <a:r>
              <a:rPr lang="sr-Latn-CS" b="1" i="1" dirty="0" smtClean="0">
                <a:latin typeface="Arial" charset="0"/>
              </a:rPr>
              <a:t>hlamydia </a:t>
            </a:r>
            <a:r>
              <a:rPr lang="es-ES" b="1" i="1" dirty="0" err="1" smtClean="0">
                <a:latin typeface="Arial" charset="0"/>
              </a:rPr>
              <a:t>pneumoniae</a:t>
            </a:r>
            <a:endParaRPr lang="sr-Latn-CS" b="1" i="1" dirty="0" smtClean="0">
              <a:latin typeface="Arial" charset="0"/>
            </a:endParaRPr>
          </a:p>
          <a:p>
            <a:pPr>
              <a:lnSpc>
                <a:spcPct val="200000"/>
              </a:lnSpc>
            </a:pPr>
            <a:r>
              <a:rPr lang="es-ES" i="1" dirty="0" smtClean="0">
                <a:latin typeface="Arial" charset="0"/>
              </a:rPr>
              <a:t>C</a:t>
            </a:r>
            <a:r>
              <a:rPr lang="sr-Latn-CS" i="1" dirty="0" smtClean="0">
                <a:latin typeface="Arial" charset="0"/>
              </a:rPr>
              <a:t>hlamydia psittaci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s-ES" sz="4000" b="1" i="1" smtClean="0">
                <a:latin typeface="Arial" charset="0"/>
              </a:rPr>
              <a:t>C</a:t>
            </a:r>
            <a:r>
              <a:rPr lang="sr-Latn-CS" sz="4000" b="1" i="1" smtClean="0">
                <a:latin typeface="Arial" charset="0"/>
              </a:rPr>
              <a:t>hlamydia </a:t>
            </a:r>
            <a:r>
              <a:rPr lang="es-ES" sz="4000" b="1" i="1" smtClean="0">
                <a:latin typeface="Arial" charset="0"/>
              </a:rPr>
              <a:t>trachomatis</a:t>
            </a:r>
            <a:endParaRPr lang="en-US" sz="4000" b="1" i="1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309938" cy="2384425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400" smtClean="0">
                <a:latin typeface="Arial" charset="0"/>
              </a:rPr>
              <a:t>s</a:t>
            </a:r>
            <a:r>
              <a:rPr lang="es-ES" sz="2400" smtClean="0">
                <a:latin typeface="Arial" charset="0"/>
              </a:rPr>
              <a:t>erotipovi od D do K </a:t>
            </a:r>
            <a:endParaRPr lang="sr-Latn-CS" sz="24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000" smtClean="0">
                <a:latin typeface="Arial" charset="0"/>
              </a:rPr>
              <a:t>- </a:t>
            </a:r>
            <a:r>
              <a:rPr lang="es-ES" sz="2000" smtClean="0">
                <a:latin typeface="Arial" charset="0"/>
              </a:rPr>
              <a:t>okularne</a:t>
            </a:r>
            <a:r>
              <a:rPr lang="sr-Latn-CS" sz="2000" smtClean="0">
                <a:latin typeface="Arial" charset="0"/>
              </a:rPr>
              <a:t> infekcije</a:t>
            </a:r>
          </a:p>
          <a:p>
            <a:pPr>
              <a:buFontTx/>
              <a:buNone/>
            </a:pPr>
            <a:r>
              <a:rPr lang="sr-Latn-CS" sz="2000" smtClean="0">
                <a:latin typeface="Arial" charset="0"/>
              </a:rPr>
              <a:t>- </a:t>
            </a:r>
            <a:r>
              <a:rPr lang="es-ES" sz="2000" b="1" smtClean="0">
                <a:latin typeface="Arial" charset="0"/>
              </a:rPr>
              <a:t>genitalne infekcije</a:t>
            </a:r>
            <a:endParaRPr lang="sr-Latn-CS" sz="2000" b="1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000" smtClean="0">
                <a:latin typeface="Arial" charset="0"/>
              </a:rPr>
              <a:t>- i</a:t>
            </a:r>
            <a:r>
              <a:rPr lang="es-ES" sz="2000" smtClean="0">
                <a:latin typeface="Arial" charset="0"/>
              </a:rPr>
              <a:t>nfekcije u trudnoći</a:t>
            </a:r>
            <a:endParaRPr lang="sr-Latn-CS" sz="20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000" smtClean="0">
                <a:latin typeface="Arial" charset="0"/>
              </a:rPr>
              <a:t>- </a:t>
            </a:r>
            <a:r>
              <a:rPr lang="es-ES" sz="2000" smtClean="0">
                <a:latin typeface="Arial" charset="0"/>
              </a:rPr>
              <a:t>neonatalni konjuktivitis</a:t>
            </a:r>
            <a:endParaRPr lang="sr-Latn-CS" sz="20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000" smtClean="0">
                <a:latin typeface="Arial" charset="0"/>
              </a:rPr>
              <a:t>- </a:t>
            </a:r>
            <a:r>
              <a:rPr lang="es-ES" sz="2000" smtClean="0">
                <a:latin typeface="Arial" charset="0"/>
              </a:rPr>
              <a:t>neonatalna pneumonija</a:t>
            </a:r>
          </a:p>
          <a:p>
            <a:pPr>
              <a:buFontTx/>
              <a:buNone/>
            </a:pPr>
            <a:endParaRPr lang="en-US" sz="2000" smtClean="0">
              <a:latin typeface="Arial" charset="0"/>
            </a:endParaRPr>
          </a:p>
        </p:txBody>
      </p:sp>
      <p:pic>
        <p:nvPicPr>
          <p:cNvPr id="7172" name="Picture 9" descr="buton44a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063750"/>
            <a:ext cx="381000" cy="285750"/>
          </a:xfrm>
          <a:noFill/>
        </p:spPr>
      </p:pic>
      <p:pic>
        <p:nvPicPr>
          <p:cNvPr id="7173" name="Picture 4" descr="28_chlamydiaHo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575" y="1917700"/>
            <a:ext cx="2276475" cy="2062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5" descr="29_chlamydiaFem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916113"/>
            <a:ext cx="2276475" cy="2063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6" descr="chlamydia16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581525"/>
            <a:ext cx="2555875" cy="2087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13" descr="180px-Gonococcal_ophthalmia_neonator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064146"/>
            <a:ext cx="2776538" cy="16049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498507" y="3076487"/>
            <a:ext cx="3116364" cy="153824"/>
          </a:xfrm>
          <a:custGeom>
            <a:avLst/>
            <a:gdLst>
              <a:gd name="connsiteX0" fmla="*/ 5695 w 3116364"/>
              <a:gd name="connsiteY0" fmla="*/ 94004 h 153824"/>
              <a:gd name="connsiteX1" fmla="*/ 373164 w 3116364"/>
              <a:gd name="connsiteY1" fmla="*/ 68366 h 153824"/>
              <a:gd name="connsiteX2" fmla="*/ 450076 w 3116364"/>
              <a:gd name="connsiteY2" fmla="*/ 51275 h 153824"/>
              <a:gd name="connsiteX3" fmla="*/ 706450 w 3116364"/>
              <a:gd name="connsiteY3" fmla="*/ 17091 h 153824"/>
              <a:gd name="connsiteX4" fmla="*/ 783362 w 3116364"/>
              <a:gd name="connsiteY4" fmla="*/ 0 h 153824"/>
              <a:gd name="connsiteX5" fmla="*/ 843183 w 3116364"/>
              <a:gd name="connsiteY5" fmla="*/ 8546 h 153824"/>
              <a:gd name="connsiteX6" fmla="*/ 894457 w 3116364"/>
              <a:gd name="connsiteY6" fmla="*/ 42729 h 153824"/>
              <a:gd name="connsiteX7" fmla="*/ 928641 w 3116364"/>
              <a:gd name="connsiteY7" fmla="*/ 68366 h 153824"/>
              <a:gd name="connsiteX8" fmla="*/ 962824 w 3116364"/>
              <a:gd name="connsiteY8" fmla="*/ 76912 h 153824"/>
              <a:gd name="connsiteX9" fmla="*/ 988461 w 3116364"/>
              <a:gd name="connsiteY9" fmla="*/ 94004 h 153824"/>
              <a:gd name="connsiteX10" fmla="*/ 1014099 w 3116364"/>
              <a:gd name="connsiteY10" fmla="*/ 102549 h 153824"/>
              <a:gd name="connsiteX11" fmla="*/ 1227743 w 3116364"/>
              <a:gd name="connsiteY11" fmla="*/ 94004 h 153824"/>
              <a:gd name="connsiteX12" fmla="*/ 1287564 w 3116364"/>
              <a:gd name="connsiteY12" fmla="*/ 85458 h 153824"/>
              <a:gd name="connsiteX13" fmla="*/ 1492663 w 3116364"/>
              <a:gd name="connsiteY13" fmla="*/ 102549 h 153824"/>
              <a:gd name="connsiteX14" fmla="*/ 1543938 w 3116364"/>
              <a:gd name="connsiteY14" fmla="*/ 119641 h 153824"/>
              <a:gd name="connsiteX15" fmla="*/ 1612304 w 3116364"/>
              <a:gd name="connsiteY15" fmla="*/ 136733 h 153824"/>
              <a:gd name="connsiteX16" fmla="*/ 1706308 w 3116364"/>
              <a:gd name="connsiteY16" fmla="*/ 128187 h 153824"/>
              <a:gd name="connsiteX17" fmla="*/ 1791766 w 3116364"/>
              <a:gd name="connsiteY17" fmla="*/ 111095 h 153824"/>
              <a:gd name="connsiteX18" fmla="*/ 1919953 w 3116364"/>
              <a:gd name="connsiteY18" fmla="*/ 94004 h 153824"/>
              <a:gd name="connsiteX19" fmla="*/ 2005411 w 3116364"/>
              <a:gd name="connsiteY19" fmla="*/ 111095 h 153824"/>
              <a:gd name="connsiteX20" fmla="*/ 2133598 w 3116364"/>
              <a:gd name="connsiteY20" fmla="*/ 102549 h 153824"/>
              <a:gd name="connsiteX21" fmla="*/ 2176327 w 3116364"/>
              <a:gd name="connsiteY21" fmla="*/ 85458 h 153824"/>
              <a:gd name="connsiteX22" fmla="*/ 2236147 w 3116364"/>
              <a:gd name="connsiteY22" fmla="*/ 59820 h 153824"/>
              <a:gd name="connsiteX23" fmla="*/ 2398517 w 3116364"/>
              <a:gd name="connsiteY23" fmla="*/ 68366 h 153824"/>
              <a:gd name="connsiteX24" fmla="*/ 2449792 w 3116364"/>
              <a:gd name="connsiteY24" fmla="*/ 85458 h 153824"/>
              <a:gd name="connsiteX25" fmla="*/ 2637800 w 3116364"/>
              <a:gd name="connsiteY25" fmla="*/ 68366 h 153824"/>
              <a:gd name="connsiteX26" fmla="*/ 2663437 w 3116364"/>
              <a:gd name="connsiteY26" fmla="*/ 59820 h 153824"/>
              <a:gd name="connsiteX27" fmla="*/ 2808715 w 3116364"/>
              <a:gd name="connsiteY27" fmla="*/ 102549 h 153824"/>
              <a:gd name="connsiteX28" fmla="*/ 2834353 w 3116364"/>
              <a:gd name="connsiteY28" fmla="*/ 119641 h 153824"/>
              <a:gd name="connsiteX29" fmla="*/ 2885628 w 3116364"/>
              <a:gd name="connsiteY29" fmla="*/ 136733 h 153824"/>
              <a:gd name="connsiteX30" fmla="*/ 2919811 w 3116364"/>
              <a:gd name="connsiteY30" fmla="*/ 153824 h 153824"/>
              <a:gd name="connsiteX31" fmla="*/ 3039452 w 3116364"/>
              <a:gd name="connsiteY31" fmla="*/ 145278 h 153824"/>
              <a:gd name="connsiteX32" fmla="*/ 3065089 w 3116364"/>
              <a:gd name="connsiteY32" fmla="*/ 128187 h 153824"/>
              <a:gd name="connsiteX33" fmla="*/ 3099272 w 3116364"/>
              <a:gd name="connsiteY33" fmla="*/ 102549 h 153824"/>
              <a:gd name="connsiteX34" fmla="*/ 3116364 w 3116364"/>
              <a:gd name="connsiteY34" fmla="*/ 76912 h 15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116364" h="153824">
                <a:moveTo>
                  <a:pt x="5695" y="94004"/>
                </a:moveTo>
                <a:cubicBezTo>
                  <a:pt x="128066" y="12420"/>
                  <a:pt x="0" y="91212"/>
                  <a:pt x="373164" y="68366"/>
                </a:cubicBezTo>
                <a:cubicBezTo>
                  <a:pt x="399378" y="66761"/>
                  <a:pt x="424252" y="56057"/>
                  <a:pt x="450076" y="51275"/>
                </a:cubicBezTo>
                <a:cubicBezTo>
                  <a:pt x="603622" y="22840"/>
                  <a:pt x="574608" y="28078"/>
                  <a:pt x="706450" y="17091"/>
                </a:cubicBezTo>
                <a:cubicBezTo>
                  <a:pt x="719630" y="13796"/>
                  <a:pt x="772518" y="0"/>
                  <a:pt x="783362" y="0"/>
                </a:cubicBezTo>
                <a:cubicBezTo>
                  <a:pt x="803505" y="0"/>
                  <a:pt x="823243" y="5697"/>
                  <a:pt x="843183" y="8546"/>
                </a:cubicBezTo>
                <a:cubicBezTo>
                  <a:pt x="860274" y="19940"/>
                  <a:pt x="878024" y="30405"/>
                  <a:pt x="894457" y="42729"/>
                </a:cubicBezTo>
                <a:cubicBezTo>
                  <a:pt x="905852" y="51275"/>
                  <a:pt x="915902" y="61996"/>
                  <a:pt x="928641" y="68366"/>
                </a:cubicBezTo>
                <a:cubicBezTo>
                  <a:pt x="939146" y="73618"/>
                  <a:pt x="951430" y="74063"/>
                  <a:pt x="962824" y="76912"/>
                </a:cubicBezTo>
                <a:cubicBezTo>
                  <a:pt x="971370" y="82609"/>
                  <a:pt x="979275" y="89411"/>
                  <a:pt x="988461" y="94004"/>
                </a:cubicBezTo>
                <a:cubicBezTo>
                  <a:pt x="996518" y="98033"/>
                  <a:pt x="1005091" y="102549"/>
                  <a:pt x="1014099" y="102549"/>
                </a:cubicBezTo>
                <a:cubicBezTo>
                  <a:pt x="1085371" y="102549"/>
                  <a:pt x="1156528" y="96852"/>
                  <a:pt x="1227743" y="94004"/>
                </a:cubicBezTo>
                <a:cubicBezTo>
                  <a:pt x="1247683" y="91155"/>
                  <a:pt x="1267421" y="85458"/>
                  <a:pt x="1287564" y="85458"/>
                </a:cubicBezTo>
                <a:cubicBezTo>
                  <a:pt x="1401640" y="85458"/>
                  <a:pt x="1409982" y="88770"/>
                  <a:pt x="1492663" y="102549"/>
                </a:cubicBezTo>
                <a:cubicBezTo>
                  <a:pt x="1509755" y="108246"/>
                  <a:pt x="1526272" y="116108"/>
                  <a:pt x="1543938" y="119641"/>
                </a:cubicBezTo>
                <a:cubicBezTo>
                  <a:pt x="1595500" y="129954"/>
                  <a:pt x="1572887" y="123594"/>
                  <a:pt x="1612304" y="136733"/>
                </a:cubicBezTo>
                <a:cubicBezTo>
                  <a:pt x="1643639" y="133884"/>
                  <a:pt x="1675060" y="131863"/>
                  <a:pt x="1706308" y="128187"/>
                </a:cubicBezTo>
                <a:cubicBezTo>
                  <a:pt x="1801081" y="117037"/>
                  <a:pt x="1719141" y="124300"/>
                  <a:pt x="1791766" y="111095"/>
                </a:cubicBezTo>
                <a:cubicBezTo>
                  <a:pt x="1817729" y="106374"/>
                  <a:pt x="1896125" y="96982"/>
                  <a:pt x="1919953" y="94004"/>
                </a:cubicBezTo>
                <a:cubicBezTo>
                  <a:pt x="1948439" y="99701"/>
                  <a:pt x="1976384" y="109934"/>
                  <a:pt x="2005411" y="111095"/>
                </a:cubicBezTo>
                <a:cubicBezTo>
                  <a:pt x="2048201" y="112806"/>
                  <a:pt x="2091248" y="108901"/>
                  <a:pt x="2133598" y="102549"/>
                </a:cubicBezTo>
                <a:cubicBezTo>
                  <a:pt x="2148768" y="100273"/>
                  <a:pt x="2161964" y="90844"/>
                  <a:pt x="2176327" y="85458"/>
                </a:cubicBezTo>
                <a:cubicBezTo>
                  <a:pt x="2226617" y="66599"/>
                  <a:pt x="2176134" y="89827"/>
                  <a:pt x="2236147" y="59820"/>
                </a:cubicBezTo>
                <a:cubicBezTo>
                  <a:pt x="2290270" y="62669"/>
                  <a:pt x="2344705" y="61908"/>
                  <a:pt x="2398517" y="68366"/>
                </a:cubicBezTo>
                <a:cubicBezTo>
                  <a:pt x="2416405" y="70513"/>
                  <a:pt x="2449792" y="85458"/>
                  <a:pt x="2449792" y="85458"/>
                </a:cubicBezTo>
                <a:cubicBezTo>
                  <a:pt x="2504943" y="81781"/>
                  <a:pt x="2579392" y="80048"/>
                  <a:pt x="2637800" y="68366"/>
                </a:cubicBezTo>
                <a:cubicBezTo>
                  <a:pt x="2646633" y="66599"/>
                  <a:pt x="2654891" y="62669"/>
                  <a:pt x="2663437" y="59820"/>
                </a:cubicBezTo>
                <a:cubicBezTo>
                  <a:pt x="2711544" y="71847"/>
                  <a:pt x="2763452" y="79918"/>
                  <a:pt x="2808715" y="102549"/>
                </a:cubicBezTo>
                <a:cubicBezTo>
                  <a:pt x="2817902" y="107142"/>
                  <a:pt x="2824967" y="115470"/>
                  <a:pt x="2834353" y="119641"/>
                </a:cubicBezTo>
                <a:cubicBezTo>
                  <a:pt x="2850816" y="126958"/>
                  <a:pt x="2868900" y="130042"/>
                  <a:pt x="2885628" y="136733"/>
                </a:cubicBezTo>
                <a:cubicBezTo>
                  <a:pt x="2897456" y="141464"/>
                  <a:pt x="2908417" y="148127"/>
                  <a:pt x="2919811" y="153824"/>
                </a:cubicBezTo>
                <a:cubicBezTo>
                  <a:pt x="2959691" y="150975"/>
                  <a:pt x="3000078" y="152226"/>
                  <a:pt x="3039452" y="145278"/>
                </a:cubicBezTo>
                <a:cubicBezTo>
                  <a:pt x="3049566" y="143493"/>
                  <a:pt x="3056732" y="134157"/>
                  <a:pt x="3065089" y="128187"/>
                </a:cubicBezTo>
                <a:cubicBezTo>
                  <a:pt x="3076679" y="119908"/>
                  <a:pt x="3089201" y="112620"/>
                  <a:pt x="3099272" y="102549"/>
                </a:cubicBezTo>
                <a:cubicBezTo>
                  <a:pt x="3106535" y="95286"/>
                  <a:pt x="3116364" y="76912"/>
                  <a:pt x="3116364" y="7691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s-ES" sz="4000" b="1" i="1" dirty="0" smtClean="0">
                <a:latin typeface="Arial" charset="0"/>
              </a:rPr>
              <a:t>C</a:t>
            </a:r>
            <a:r>
              <a:rPr lang="sr-Latn-CS" sz="4000" b="1" i="1" dirty="0" smtClean="0">
                <a:latin typeface="Arial" charset="0"/>
              </a:rPr>
              <a:t>hlamydia </a:t>
            </a:r>
            <a:r>
              <a:rPr lang="es-ES" sz="4000" b="1" i="1" dirty="0" err="1" smtClean="0">
                <a:latin typeface="Arial" charset="0"/>
              </a:rPr>
              <a:t>trachomatis</a:t>
            </a:r>
            <a:endParaRPr lang="en-US" sz="4000" b="1" i="1" dirty="0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15213" cy="1663700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b="1" smtClean="0">
                <a:latin typeface="Arial" charset="0"/>
              </a:rPr>
              <a:t>1</a:t>
            </a:r>
            <a:r>
              <a:rPr lang="sr-Latn-CS" sz="2800" b="1" smtClean="0">
                <a:latin typeface="Arial" charset="0"/>
              </a:rPr>
              <a:t>9</a:t>
            </a:r>
            <a:r>
              <a:rPr lang="es-ES" sz="2800" b="1" smtClean="0">
                <a:latin typeface="Arial" charset="0"/>
              </a:rPr>
              <a:t> serotipova</a:t>
            </a:r>
          </a:p>
          <a:p>
            <a:pPr>
              <a:buFontTx/>
              <a:buNone/>
            </a:pPr>
            <a:endParaRPr lang="sr-Latn-CS" sz="24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400" smtClean="0">
                <a:latin typeface="Arial" charset="0"/>
              </a:rPr>
              <a:t>s</a:t>
            </a:r>
            <a:r>
              <a:rPr lang="es-ES" sz="2400" smtClean="0">
                <a:latin typeface="Arial" charset="0"/>
              </a:rPr>
              <a:t>erotipovi A, B, Ba </a:t>
            </a:r>
            <a:r>
              <a:rPr lang="sr-Latn-CS" sz="2400" smtClean="0">
                <a:latin typeface="Arial" charset="0"/>
              </a:rPr>
              <a:t>i</a:t>
            </a:r>
            <a:r>
              <a:rPr lang="es-ES" sz="2400" smtClean="0">
                <a:latin typeface="Arial" charset="0"/>
              </a:rPr>
              <a:t> C</a:t>
            </a:r>
            <a:r>
              <a:rPr lang="sr-Latn-CS" sz="2400" smtClean="0">
                <a:latin typeface="Arial" charset="0"/>
              </a:rPr>
              <a:t> </a:t>
            </a:r>
            <a:r>
              <a:rPr lang="es-ES" sz="2400" smtClean="0">
                <a:latin typeface="Arial" charset="0"/>
              </a:rPr>
              <a:t>- trahom</a:t>
            </a:r>
          </a:p>
          <a:p>
            <a:pPr>
              <a:buFontTx/>
              <a:buNone/>
            </a:pPr>
            <a:endParaRPr lang="sr-Latn-CS" sz="2400" smtClean="0">
              <a:latin typeface="Arial" charset="0"/>
            </a:endParaRPr>
          </a:p>
        </p:txBody>
      </p:sp>
      <p:pic>
        <p:nvPicPr>
          <p:cNvPr id="6148" name="Picture 4" descr="buton44a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997200"/>
            <a:ext cx="381000" cy="285750"/>
          </a:xfrm>
          <a:noFill/>
        </p:spPr>
      </p:pic>
      <p:pic>
        <p:nvPicPr>
          <p:cNvPr id="6149" name="Picture 8" descr="gech_0001_0004_0_img0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6338"/>
            <a:ext cx="4211637" cy="2847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9" descr="trachom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59238"/>
            <a:ext cx="3095625" cy="2465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10" descr="boutons0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060575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s-ES" sz="4000" b="1" i="1" smtClean="0">
                <a:latin typeface="Arial" charset="0"/>
              </a:rPr>
              <a:t>C</a:t>
            </a:r>
            <a:r>
              <a:rPr lang="sr-Latn-CS" sz="4000" b="1" i="1" smtClean="0">
                <a:latin typeface="Arial" charset="0"/>
              </a:rPr>
              <a:t>hlamydia </a:t>
            </a:r>
            <a:r>
              <a:rPr lang="es-ES" sz="4000" b="1" i="1" smtClean="0">
                <a:latin typeface="Arial" charset="0"/>
              </a:rPr>
              <a:t>trachomatis</a:t>
            </a:r>
            <a:endParaRPr lang="en-US" sz="4000" b="1" i="1" smtClean="0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54225"/>
            <a:ext cx="7847012" cy="942975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400" smtClean="0">
                <a:latin typeface="Arial" charset="0"/>
              </a:rPr>
              <a:t>s</a:t>
            </a:r>
            <a:r>
              <a:rPr lang="es-ES" sz="2400" smtClean="0">
                <a:latin typeface="Arial" charset="0"/>
              </a:rPr>
              <a:t>erotipovi L1, L2, L2a i L3</a:t>
            </a:r>
            <a:r>
              <a:rPr lang="sr-Latn-CS" sz="2400" smtClean="0">
                <a:latin typeface="Arial" charset="0"/>
              </a:rPr>
              <a:t> </a:t>
            </a:r>
            <a:r>
              <a:rPr lang="es-ES" sz="2400" smtClean="0">
                <a:latin typeface="Arial" charset="0"/>
              </a:rPr>
              <a:t>- limfogranuloma venereum</a:t>
            </a:r>
            <a:endParaRPr lang="en-US" sz="2400" smtClean="0">
              <a:latin typeface="Arial" charset="0"/>
            </a:endParaRPr>
          </a:p>
        </p:txBody>
      </p:sp>
      <p:pic>
        <p:nvPicPr>
          <p:cNvPr id="8196" name="Picture 4" descr="buton44a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35188"/>
            <a:ext cx="381000" cy="285750"/>
          </a:xfrm>
          <a:noFill/>
        </p:spPr>
      </p:pic>
      <p:pic>
        <p:nvPicPr>
          <p:cNvPr id="8197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3438525"/>
            <a:ext cx="4211637" cy="315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9" descr="LG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54413"/>
            <a:ext cx="3240087" cy="304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269875"/>
            <a:ext cx="7772400" cy="1143000"/>
          </a:xfrm>
        </p:spPr>
        <p:txBody>
          <a:bodyPr/>
          <a:lstStyle/>
          <a:p>
            <a:r>
              <a:rPr lang="es-ES" sz="4000" b="1" i="1" dirty="0" smtClean="0">
                <a:latin typeface="Arial" charset="0"/>
              </a:rPr>
              <a:t>C</a:t>
            </a:r>
            <a:r>
              <a:rPr lang="sr-Latn-CS" sz="4000" b="1" i="1" dirty="0" smtClean="0">
                <a:latin typeface="Arial" charset="0"/>
              </a:rPr>
              <a:t>hlamydia </a:t>
            </a:r>
            <a:r>
              <a:rPr lang="es-ES" sz="4000" b="1" i="1" dirty="0" err="1" smtClean="0">
                <a:latin typeface="Arial" charset="0"/>
              </a:rPr>
              <a:t>pneumoniae</a:t>
            </a:r>
            <a:endParaRPr lang="en-US" sz="4000" b="1" i="1" dirty="0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94263" cy="41148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800" b="1" smtClean="0">
                <a:latin typeface="Arial" charset="0"/>
              </a:rPr>
              <a:t>j</a:t>
            </a:r>
            <a:r>
              <a:rPr lang="en-GB" sz="2800" b="1" smtClean="0">
                <a:latin typeface="Arial" charset="0"/>
              </a:rPr>
              <a:t>edan serotip</a:t>
            </a:r>
          </a:p>
          <a:p>
            <a:pPr>
              <a:buFontTx/>
              <a:buNone/>
            </a:pPr>
            <a:endParaRPr lang="sr-Latn-CS" sz="240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I</a:t>
            </a:r>
            <a:r>
              <a:rPr lang="sr-Latn-CS" sz="2400" smtClean="0">
                <a:latin typeface="Arial" charset="0"/>
              </a:rPr>
              <a:t>zaziva</a:t>
            </a:r>
            <a:r>
              <a:rPr lang="en-GB" sz="2400" smtClean="0">
                <a:latin typeface="Arial" charset="0"/>
              </a:rPr>
              <a:t>:</a:t>
            </a:r>
          </a:p>
          <a:p>
            <a:pPr>
              <a:buFontTx/>
              <a:buNone/>
            </a:pPr>
            <a:r>
              <a:rPr lang="sr-Latn-CS" sz="2200" smtClean="0">
                <a:latin typeface="Arial" charset="0"/>
              </a:rPr>
              <a:t> - f</a:t>
            </a:r>
            <a:r>
              <a:rPr lang="en-GB" sz="2200" smtClean="0">
                <a:latin typeface="Arial" charset="0"/>
              </a:rPr>
              <a:t>aringitis</a:t>
            </a:r>
            <a:endParaRPr lang="sr-Latn-CS" sz="22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smtClean="0">
                <a:latin typeface="Arial" charset="0"/>
              </a:rPr>
              <a:t> - </a:t>
            </a:r>
            <a:r>
              <a:rPr lang="en-GB" sz="2200" smtClean="0">
                <a:latin typeface="Arial" charset="0"/>
              </a:rPr>
              <a:t>laringitis</a:t>
            </a:r>
            <a:endParaRPr lang="sr-Latn-CS" sz="22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smtClean="0">
                <a:latin typeface="Arial" charset="0"/>
              </a:rPr>
              <a:t> - </a:t>
            </a:r>
            <a:r>
              <a:rPr lang="en-GB" sz="2200" smtClean="0">
                <a:latin typeface="Arial" charset="0"/>
              </a:rPr>
              <a:t>bronhitis</a:t>
            </a:r>
            <a:r>
              <a:rPr lang="sr-Latn-CS" sz="2200" smtClean="0">
                <a:latin typeface="Arial" charset="0"/>
              </a:rPr>
              <a:t> </a:t>
            </a:r>
            <a:r>
              <a:rPr lang="en-GB" sz="2200" smtClean="0">
                <a:latin typeface="Arial" charset="0"/>
              </a:rPr>
              <a:t>(5% svih bronhitisa)</a:t>
            </a:r>
            <a:endParaRPr lang="sr-Latn-CS" sz="22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smtClean="0">
                <a:latin typeface="Arial" charset="0"/>
              </a:rPr>
              <a:t> - </a:t>
            </a:r>
            <a:r>
              <a:rPr lang="en-GB" sz="2200" smtClean="0">
                <a:latin typeface="Arial" charset="0"/>
              </a:rPr>
              <a:t>pneumonija (walking penumonia)</a:t>
            </a:r>
            <a:r>
              <a:rPr lang="sr-Latn-CS" sz="2200" smtClean="0">
                <a:latin typeface="Arial" charset="0"/>
              </a:rPr>
              <a:t> - d</a:t>
            </a:r>
            <a:r>
              <a:rPr lang="en-GB" sz="2200" smtClean="0">
                <a:latin typeface="Arial" charset="0"/>
              </a:rPr>
              <a:t>o 10% svih pneumonija</a:t>
            </a:r>
            <a:endParaRPr lang="en-US" sz="2200" smtClean="0">
              <a:latin typeface="Arial" charset="0"/>
            </a:endParaRPr>
          </a:p>
        </p:txBody>
      </p:sp>
      <p:pic>
        <p:nvPicPr>
          <p:cNvPr id="9220" name="Picture 6" descr="small_CHLAMYDIA-PNEUMONI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1165225" cy="133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7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786063"/>
            <a:ext cx="2592387" cy="2076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11" descr="boutons0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60575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boutons0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9972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70025" y="1125538"/>
          <a:ext cx="6205538" cy="566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-PAINT" r:id="rId3" imgW="6205215" imgH="5668811" progId="CorelPHOTOPAINT.Image.13">
                  <p:embed/>
                </p:oleObj>
              </mc:Choice>
              <mc:Fallback>
                <p:oleObj name="PHOTO-PAINT" r:id="rId3" imgW="6205215" imgH="5668811" progId="CorelPHOTOPAINT.Image.1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125538"/>
                        <a:ext cx="6205538" cy="566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619250" y="240188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Elementarno telo</a:t>
            </a:r>
            <a:r>
              <a:rPr lang="sr-Latn-CS" sz="1200" b="1"/>
              <a:t> (ET)</a:t>
            </a:r>
            <a:r>
              <a:rPr lang="en-US" sz="1200" b="1"/>
              <a:t> se ve</a:t>
            </a:r>
            <a:r>
              <a:rPr lang="sr-Latn-CS" sz="1200" b="1"/>
              <a:t>z</a:t>
            </a:r>
            <a:r>
              <a:rPr lang="en-US" sz="1200" b="1"/>
              <a:t>uje </a:t>
            </a:r>
            <a:r>
              <a:rPr lang="sr-Latn-CS" sz="1200" b="1"/>
              <a:t>z</a:t>
            </a:r>
            <a:r>
              <a:rPr lang="en-US" sz="1200" b="1"/>
              <a:t>a povr</a:t>
            </a:r>
            <a:r>
              <a:rPr lang="sr-Latn-CS" sz="1200" b="1"/>
              <a:t>š</a:t>
            </a:r>
            <a:r>
              <a:rPr lang="en-US" sz="1200" b="1"/>
              <a:t>inu </a:t>
            </a:r>
            <a:r>
              <a:rPr lang="sr-Latn-CS" sz="1200" b="1"/>
              <a:t>ć</a:t>
            </a:r>
            <a:r>
              <a:rPr lang="en-US" sz="1200" b="1"/>
              <a:t>elije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3203575" y="247332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/>
              <a:t>Endocitoza ET</a:t>
            </a:r>
            <a:endParaRPr lang="en-US" sz="1200" b="1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716463" y="240188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/>
              <a:t>ET u endozomu – ne dolazi do fuzije sa lizozomom</a:t>
            </a:r>
            <a:endParaRPr lang="en-US" sz="1200" b="1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156325" y="240188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/>
              <a:t>Reorganizacija ET u retikularno telo (RT) u endozomu</a:t>
            </a:r>
            <a:endParaRPr lang="en-US" sz="1200" b="1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227763" y="4489450"/>
            <a:ext cx="1368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/>
              <a:t>RT se deli binarnom fisijom</a:t>
            </a:r>
            <a:endParaRPr lang="en-US" sz="1200" b="1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643438" y="4418013"/>
            <a:ext cx="1368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/>
              <a:t>RT se reorganizuje u ET</a:t>
            </a:r>
            <a:endParaRPr lang="en-US" sz="1200" b="1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419475" y="4437063"/>
            <a:ext cx="936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/>
              <a:t>Inkluzije: </a:t>
            </a:r>
          </a:p>
          <a:p>
            <a:pPr>
              <a:spcBef>
                <a:spcPct val="50000"/>
              </a:spcBef>
            </a:pPr>
            <a:r>
              <a:rPr lang="sr-Latn-CS" sz="1200" b="1"/>
              <a:t>ET i RT</a:t>
            </a:r>
            <a:endParaRPr lang="en-US" sz="1200" b="1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1547813" y="4418013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 i="1"/>
              <a:t>C.pneumoniae</a:t>
            </a:r>
            <a:r>
              <a:rPr lang="sr-Latn-CS" sz="1200" b="1"/>
              <a:t> i </a:t>
            </a:r>
            <a:r>
              <a:rPr lang="sr-Latn-CS" sz="1200" b="1" i="1"/>
              <a:t>C.trachomatis</a:t>
            </a:r>
            <a:r>
              <a:rPr lang="sr-Latn-CS" sz="1200" b="1"/>
              <a:t> – reverzna endocitoza</a:t>
            </a:r>
            <a:endParaRPr lang="en-US" sz="1200" b="1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3203575" y="6453188"/>
            <a:ext cx="295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 i="1"/>
              <a:t>C.psittaci</a:t>
            </a:r>
            <a:r>
              <a:rPr lang="sr-Latn-CS" sz="1200" b="1"/>
              <a:t> – liza ćelije i inkluzija</a:t>
            </a:r>
            <a:endParaRPr lang="en-US" sz="1200" b="1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684213" y="-26988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800" b="1">
                <a:solidFill>
                  <a:schemeClr val="tx2"/>
                </a:solidFill>
              </a:rPr>
              <a:t>B</a:t>
            </a:r>
            <a:r>
              <a:rPr lang="es-ES" sz="3800" b="1">
                <a:solidFill>
                  <a:schemeClr val="tx2"/>
                </a:solidFill>
              </a:rPr>
              <a:t>ifazni razvojni ciklus</a:t>
            </a:r>
            <a:r>
              <a:rPr lang="sr-Latn-CS" sz="3800" b="1">
                <a:solidFill>
                  <a:schemeClr val="tx2"/>
                </a:solidFill>
              </a:rPr>
              <a:t> hlamidija</a:t>
            </a:r>
            <a:endParaRPr lang="en-US" sz="3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s-ES" sz="4000" b="1" smtClean="0">
                <a:latin typeface="Arial" charset="0"/>
              </a:rPr>
              <a:t>Laboratorijska dijagnostika hlamidijalnih infekcija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8100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r-Latn-CS" sz="2400" dirty="0" smtClean="0">
                <a:latin typeface="Arial" charset="0"/>
              </a:rPr>
              <a:t>Uzorci</a:t>
            </a:r>
            <a:r>
              <a:rPr lang="es-ES" sz="2400" dirty="0" smtClean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bris u</a:t>
            </a:r>
            <a:r>
              <a:rPr lang="es-ES" sz="2000" dirty="0" err="1" smtClean="0">
                <a:latin typeface="Arial" charset="0"/>
              </a:rPr>
              <a:t>retre</a:t>
            </a:r>
            <a:r>
              <a:rPr lang="sr-Latn-CS" sz="2000" dirty="0" smtClean="0">
                <a:latin typeface="Arial" charset="0"/>
              </a:rPr>
              <a:t> (urin)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bris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endocerv</a:t>
            </a:r>
            <a:r>
              <a:rPr lang="sr-Latn-CS" sz="2000" dirty="0" smtClean="0">
                <a:latin typeface="Arial" charset="0"/>
              </a:rPr>
              <a:t>i</a:t>
            </a:r>
            <a:r>
              <a:rPr lang="es-ES" sz="2000" dirty="0" err="1" smtClean="0">
                <a:latin typeface="Arial" charset="0"/>
              </a:rPr>
              <a:t>ksa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bris </a:t>
            </a:r>
            <a:r>
              <a:rPr lang="es-ES" sz="2000" dirty="0" err="1" smtClean="0">
                <a:latin typeface="Arial" charset="0"/>
              </a:rPr>
              <a:t>rektuma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</a:t>
            </a:r>
            <a:r>
              <a:rPr lang="es-ES" sz="2000" dirty="0" err="1" smtClean="0">
                <a:latin typeface="Arial" charset="0"/>
              </a:rPr>
              <a:t>plodova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voda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- </a:t>
            </a:r>
            <a:r>
              <a:rPr lang="es-ES" sz="2000" dirty="0" err="1" smtClean="0">
                <a:latin typeface="Arial" charset="0"/>
              </a:rPr>
              <a:t>sputum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</a:t>
            </a:r>
            <a:r>
              <a:rPr lang="es-ES" sz="2000" dirty="0" err="1" smtClean="0">
                <a:latin typeface="Arial" charset="0"/>
              </a:rPr>
              <a:t>pleuralni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eksudat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- b</a:t>
            </a:r>
            <a:r>
              <a:rPr lang="es-ES" sz="2000" dirty="0" err="1" smtClean="0">
                <a:latin typeface="Arial" charset="0"/>
              </a:rPr>
              <a:t>ris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konju</a:t>
            </a:r>
            <a:r>
              <a:rPr lang="sr-Latn-CS" sz="2000" dirty="0" smtClean="0">
                <a:latin typeface="Arial" charset="0"/>
              </a:rPr>
              <a:t>n</a:t>
            </a:r>
            <a:r>
              <a:rPr lang="es-ES" sz="2000" dirty="0" err="1" smtClean="0">
                <a:latin typeface="Arial" charset="0"/>
              </a:rPr>
              <a:t>ktive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skreping kornee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- </a:t>
            </a:r>
            <a:r>
              <a:rPr lang="es-ES" sz="2000" dirty="0" err="1" smtClean="0">
                <a:latin typeface="Arial" charset="0"/>
              </a:rPr>
              <a:t>gnojni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sadrža</a:t>
            </a:r>
            <a:r>
              <a:rPr lang="sr-Latn-CS" sz="2000" dirty="0" smtClean="0">
                <a:latin typeface="Arial" charset="0"/>
              </a:rPr>
              <a:t>j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limfnih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čvorova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 - </a:t>
            </a:r>
            <a:r>
              <a:rPr lang="es-ES" sz="2000" dirty="0" err="1" smtClean="0">
                <a:latin typeface="Arial" charset="0"/>
              </a:rPr>
              <a:t>bris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 err="1" smtClean="0">
                <a:latin typeface="Arial" charset="0"/>
              </a:rPr>
              <a:t>nazofarinksa</a:t>
            </a:r>
            <a:endParaRPr lang="sr-Latn-C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>
                <a:latin typeface="Arial" charset="0"/>
              </a:rPr>
              <a:t>- </a:t>
            </a:r>
            <a:r>
              <a:rPr lang="es-ES" sz="2000" dirty="0" err="1" smtClean="0">
                <a:latin typeface="Arial" charset="0"/>
              </a:rPr>
              <a:t>krv</a:t>
            </a:r>
            <a:endParaRPr lang="en-US" sz="2000" dirty="0" smtClean="0">
              <a:latin typeface="Arial" charset="0"/>
            </a:endParaRPr>
          </a:p>
        </p:txBody>
      </p:sp>
      <p:pic>
        <p:nvPicPr>
          <p:cNvPr id="11268" name="Picture 7" descr="ww5r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3100"/>
            <a:ext cx="2447925" cy="187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10" descr="ey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44675"/>
            <a:ext cx="1728788" cy="134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11" descr="chlamydi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373688"/>
            <a:ext cx="2552700" cy="1190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6000750"/>
            <a:ext cx="6286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kern="0" dirty="0"/>
              <a:t>	Pravilno uzimanje materijala u velikoj meri utiče na osetljivost dijagnostičke metode! </a:t>
            </a:r>
            <a:endParaRPr lang="es-ES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7772400" cy="1143000"/>
          </a:xfrm>
        </p:spPr>
        <p:txBody>
          <a:bodyPr/>
          <a:lstStyle/>
          <a:p>
            <a:r>
              <a:rPr lang="sr-Latn-CS" sz="4000" b="1" smtClean="0">
                <a:latin typeface="Arial" charset="0"/>
              </a:rPr>
              <a:t>Detekcija antigena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2446338" cy="411480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sr-Latn-CS" sz="2800" dirty="0" smtClean="0">
              <a:solidFill>
                <a:srgbClr val="CC0000"/>
              </a:solidFill>
              <a:latin typeface="Arial" charset="0"/>
            </a:endParaRPr>
          </a:p>
          <a:p>
            <a:pPr marL="609600" indent="-609600">
              <a:buFontTx/>
              <a:buNone/>
            </a:pPr>
            <a:endParaRPr lang="es-ES" sz="2800" dirty="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sr-Latn-CS" sz="2800" dirty="0" smtClean="0">
                <a:latin typeface="Arial" charset="0"/>
              </a:rPr>
              <a:t>DIF</a:t>
            </a:r>
          </a:p>
          <a:p>
            <a:pPr marL="609600" indent="-609600">
              <a:buFontTx/>
              <a:buNone/>
            </a:pPr>
            <a:r>
              <a:rPr lang="sr-Latn-CS" sz="2800" dirty="0" smtClean="0">
                <a:latin typeface="Arial" charset="0"/>
              </a:rPr>
              <a:t>ELISA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12292" name="Picture 7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132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Vaccine%20for%20Chlamy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513" y="2319338"/>
            <a:ext cx="4465637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714500" y="1500188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Direktno iz</a:t>
            </a:r>
            <a:r>
              <a:rPr lang="sr-Latn-CS" sz="2800" b="1"/>
              <a:t> uzork</a:t>
            </a:r>
            <a:r>
              <a:rPr lang="en-US" sz="2800" b="1"/>
              <a:t>a (ili iz</a:t>
            </a:r>
            <a:r>
              <a:rPr lang="sr-Latn-CS" sz="2800" b="1"/>
              <a:t> kultur</a:t>
            </a:r>
            <a:r>
              <a:rPr lang="en-US" sz="2800" b="1"/>
              <a:t>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7772400" cy="1143000"/>
          </a:xfrm>
        </p:spPr>
        <p:txBody>
          <a:bodyPr/>
          <a:lstStyle/>
          <a:p>
            <a:r>
              <a:rPr lang="sr-Latn-CS" sz="4000" b="1" smtClean="0">
                <a:latin typeface="Arial" charset="0"/>
              </a:rPr>
              <a:t>Detekcija </a:t>
            </a:r>
            <a:r>
              <a:rPr lang="en-US" sz="4000" b="1" smtClean="0">
                <a:latin typeface="Arial" charset="0"/>
              </a:rPr>
              <a:t>gena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533400" y="153418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b="1" dirty="0"/>
              <a:t>PCR </a:t>
            </a:r>
            <a:r>
              <a:rPr lang="sr-Latn-CS" sz="2800" b="1" dirty="0" smtClean="0"/>
              <a:t>metoda, metod izbora</a:t>
            </a:r>
            <a:endParaRPr lang="en-US" sz="2800" b="1" dirty="0"/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684213" y="2057400"/>
            <a:ext cx="8316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sr-Latn-CS" dirty="0"/>
              <a:t>Najpouzdanija metoda za dijagnostiku genitalnih hlamidijalnih infekcija</a:t>
            </a:r>
            <a:endParaRPr lang="en-US" dirty="0"/>
          </a:p>
        </p:txBody>
      </p:sp>
      <p:pic>
        <p:nvPicPr>
          <p:cNvPr id="13318" name="Picture 4" descr="buton44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8363"/>
            <a:ext cx="403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3"/>
          <p:cNvSpPr txBox="1">
            <a:spLocks noChangeArrowheads="1"/>
          </p:cNvSpPr>
          <p:nvPr/>
        </p:nvSpPr>
        <p:spPr bwMode="auto">
          <a:xfrm>
            <a:off x="647700" y="2971800"/>
            <a:ext cx="8316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sr-Latn-CS" dirty="0"/>
              <a:t>Visoka specifičnost i senzitivnost</a:t>
            </a:r>
            <a:endParaRPr lang="en-US" dirty="0"/>
          </a:p>
        </p:txBody>
      </p:sp>
      <p:pic>
        <p:nvPicPr>
          <p:cNvPr id="13320" name="Picture 4" descr="buton44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052763"/>
            <a:ext cx="403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3"/>
          <p:cNvSpPr txBox="1">
            <a:spLocks noChangeArrowheads="1"/>
          </p:cNvSpPr>
          <p:nvPr/>
        </p:nvSpPr>
        <p:spPr bwMode="auto">
          <a:xfrm>
            <a:off x="647700" y="3614738"/>
            <a:ext cx="8316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sr-Latn-CS"/>
              <a:t>Preporučena u populaciji sa niskim rizikom hlamidijalnih infekcija </a:t>
            </a:r>
            <a:endParaRPr lang="en-US"/>
          </a:p>
        </p:txBody>
      </p:sp>
      <p:pic>
        <p:nvPicPr>
          <p:cNvPr id="13322" name="Picture 4" descr="buton44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695700"/>
            <a:ext cx="403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buton44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6400"/>
            <a:ext cx="403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5800" y="5334000"/>
            <a:ext cx="8316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sr-Latn-CS" dirty="0" smtClean="0"/>
              <a:t>Koristi se za detekciju </a:t>
            </a:r>
            <a:r>
              <a:rPr lang="sr-Latn-CS" i="1" dirty="0" smtClean="0"/>
              <a:t>C. pneumoniae </a:t>
            </a:r>
            <a:r>
              <a:rPr lang="sr-Latn-CS" dirty="0" smtClean="0"/>
              <a:t>u respiratornim uzorcima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sr-Latn-CS" sz="4000" b="1" smtClean="0">
                <a:latin typeface="Arial" charset="0"/>
              </a:rPr>
              <a:t>K</a:t>
            </a:r>
            <a:r>
              <a:rPr lang="es-ES" sz="4000" b="1" smtClean="0">
                <a:latin typeface="Arial" charset="0"/>
              </a:rPr>
              <a:t>ultivisanje hlamidija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973763" cy="411480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280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es-ES" sz="2800" smtClean="0">
                <a:latin typeface="Arial" charset="0"/>
              </a:rPr>
              <a:t>kultura </a:t>
            </a:r>
            <a:r>
              <a:rPr lang="sr-Latn-CS" sz="2800" smtClean="0">
                <a:latin typeface="Arial" charset="0"/>
              </a:rPr>
              <a:t>ćelija</a:t>
            </a:r>
            <a:r>
              <a:rPr lang="es-ES" sz="2800" smtClean="0">
                <a:latin typeface="Arial" charset="0"/>
              </a:rPr>
              <a:t> </a:t>
            </a:r>
            <a:endParaRPr lang="sr-Latn-CS" sz="280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es-ES" sz="2800" smtClean="0">
                <a:latin typeface="Arial" charset="0"/>
              </a:rPr>
              <a:t>laboratorijske životinje</a:t>
            </a:r>
          </a:p>
          <a:p>
            <a:pPr marL="609600" indent="-609600">
              <a:buFontTx/>
              <a:buNone/>
            </a:pPr>
            <a:r>
              <a:rPr lang="es-ES" sz="2800" smtClean="0">
                <a:latin typeface="Arial" charset="0"/>
              </a:rPr>
              <a:t>žumančana kesa</a:t>
            </a:r>
            <a:r>
              <a:rPr lang="sr-Latn-CS" sz="2800" smtClean="0">
                <a:latin typeface="Arial" charset="0"/>
              </a:rPr>
              <a:t> </a:t>
            </a:r>
            <a:r>
              <a:rPr lang="es-ES" sz="2800" smtClean="0">
                <a:latin typeface="Arial" charset="0"/>
              </a:rPr>
              <a:t>pilećeg embriona</a:t>
            </a:r>
          </a:p>
          <a:p>
            <a:pPr marL="609600" indent="-609600">
              <a:buFontTx/>
              <a:buNone/>
            </a:pPr>
            <a:r>
              <a:rPr lang="sr-Latn-CS" sz="2800" smtClean="0">
                <a:latin typeface="Arial" charset="0"/>
              </a:rPr>
              <a:t>	</a:t>
            </a:r>
            <a:endParaRPr lang="en-US" sz="2800" smtClean="0">
              <a:latin typeface="Arial" charset="0"/>
            </a:endParaRPr>
          </a:p>
        </p:txBody>
      </p:sp>
      <p:pic>
        <p:nvPicPr>
          <p:cNvPr id="14340" name="Picture 8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61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5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chlamy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508500"/>
            <a:ext cx="2627313" cy="2190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13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97425"/>
            <a:ext cx="2881313" cy="1887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16" descr="C498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724400"/>
            <a:ext cx="2211388" cy="2008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19" descr="Photochlaminclus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332038"/>
            <a:ext cx="2160588" cy="162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i="1" dirty="0" err="1" smtClean="0">
                <a:solidFill>
                  <a:schemeClr val="tx1"/>
                </a:solidFill>
              </a:rPr>
              <a:t>Treponema</a:t>
            </a:r>
            <a:r>
              <a:rPr lang="en-US" sz="3400" b="1" i="1" dirty="0" smtClean="0">
                <a:solidFill>
                  <a:schemeClr val="tx1"/>
                </a:solidFill>
              </a:rPr>
              <a:t> </a:t>
            </a:r>
            <a:r>
              <a:rPr lang="en-US" sz="3400" b="1" i="1" dirty="0" err="1" smtClean="0">
                <a:solidFill>
                  <a:schemeClr val="tx1"/>
                </a:solidFill>
              </a:rPr>
              <a:t>pallidum</a:t>
            </a:r>
            <a:r>
              <a:rPr lang="en-US" sz="3400" b="1" dirty="0" smtClean="0">
                <a:solidFill>
                  <a:schemeClr val="tx1"/>
                </a:solidFill>
              </a:rPr>
              <a:t> subspecies </a:t>
            </a:r>
            <a:r>
              <a:rPr lang="en-US" sz="3400" b="1" i="1" dirty="0" err="1" smtClean="0">
                <a:solidFill>
                  <a:schemeClr val="tx1"/>
                </a:solidFill>
              </a:rPr>
              <a:t>pallidum</a:t>
            </a:r>
            <a:endParaRPr lang="en-US" sz="34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sr-Latn-CS" sz="2400" dirty="0" smtClean="0">
                <a:solidFill>
                  <a:srgbClr val="00B0F0"/>
                </a:solidFill>
              </a:rPr>
              <a:t>Uzročnik sifilisa (luesa)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sr-Latn-CS" sz="2400" dirty="0" smtClean="0">
                <a:solidFill>
                  <a:srgbClr val="00B0F0"/>
                </a:solidFill>
              </a:rPr>
              <a:t>Isključivo humani patogen </a:t>
            </a:r>
            <a:r>
              <a:rPr lang="sr-Latn-CS" sz="2400" dirty="0" smtClean="0"/>
              <a:t>(č</a:t>
            </a:r>
            <a:r>
              <a:rPr lang="en-US" sz="2400" dirty="0" err="1" smtClean="0"/>
              <a:t>ovek</a:t>
            </a:r>
            <a:r>
              <a:rPr lang="en-US" sz="2400" dirty="0" smtClean="0"/>
              <a:t> je </a:t>
            </a:r>
            <a:r>
              <a:rPr lang="en-US" sz="2400" dirty="0" err="1" smtClean="0"/>
              <a:t>jedini</a:t>
            </a:r>
            <a:r>
              <a:rPr lang="en-US" sz="2400" dirty="0" smtClean="0"/>
              <a:t> </a:t>
            </a:r>
            <a:r>
              <a:rPr lang="en-US" sz="2400" dirty="0" err="1" smtClean="0"/>
              <a:t>rezervoar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r>
              <a:rPr lang="sr-Latn-CS" sz="2400" dirty="0" smtClean="0"/>
              <a:t>)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sr-Latn-CS" sz="2400" dirty="0" smtClean="0"/>
              <a:t>bakterija je vrlo osetljiva na sušenje, dezinficijense i druge faktore iz spoljašnje sredine</a:t>
            </a:r>
          </a:p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sr-Latn-CS" sz="2000" dirty="0" smtClean="0"/>
              <a:t>Prenošenje  dominantni put - direktno (seksualnim kontaktom)</a:t>
            </a:r>
          </a:p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sr-Latn-CS" sz="2000" dirty="0" smtClean="0"/>
              <a:t>...</a:t>
            </a:r>
          </a:p>
        </p:txBody>
      </p:sp>
      <p:pic>
        <p:nvPicPr>
          <p:cNvPr id="26628" name="Picture 4" descr="spiroba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4438650" y="-1162050"/>
            <a:ext cx="21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sr-Latn-CS" sz="4000" b="1" dirty="0" smtClean="0">
                <a:latin typeface="Arial" charset="0"/>
              </a:rPr>
              <a:t>Serološki testovi – </a:t>
            </a:r>
            <a:r>
              <a:rPr lang="sr-Latn-CS" sz="3200" b="1" i="1" dirty="0" smtClean="0">
                <a:latin typeface="Arial" charset="0"/>
              </a:rPr>
              <a:t>C. pneumoniae</a:t>
            </a:r>
            <a:endParaRPr lang="en-US" sz="3200" b="1" i="1" dirty="0" smtClean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446338" cy="2447925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sr-Latn-CS" sz="2800" smtClean="0">
              <a:solidFill>
                <a:srgbClr val="CC0000"/>
              </a:solidFill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sr-Latn-CS" sz="2800" smtClean="0">
                <a:latin typeface="Arial" charset="0"/>
              </a:rPr>
              <a:t>RVK</a:t>
            </a:r>
            <a:endParaRPr lang="es-ES" sz="280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sr-Latn-CS" sz="2800" smtClean="0">
                <a:latin typeface="Arial" charset="0"/>
              </a:rPr>
              <a:t>IIF (MIF)</a:t>
            </a:r>
          </a:p>
          <a:p>
            <a:pPr marL="609600" indent="-609600">
              <a:buFontTx/>
              <a:buNone/>
            </a:pPr>
            <a:r>
              <a:rPr lang="sr-Latn-CS" sz="2800" smtClean="0">
                <a:latin typeface="Arial" charset="0"/>
              </a:rPr>
              <a:t>ELISA</a:t>
            </a:r>
            <a:endParaRPr lang="en-US" sz="2800" smtClean="0">
              <a:latin typeface="Arial" charset="0"/>
            </a:endParaRPr>
          </a:p>
        </p:txBody>
      </p:sp>
      <p:pic>
        <p:nvPicPr>
          <p:cNvPr id="15364" name="Picture 5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boutons0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C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66888"/>
            <a:ext cx="3248025" cy="159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11" descr="ELI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806950"/>
            <a:ext cx="2836862" cy="1935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9" name="Picture 12" descr="chlam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752725"/>
            <a:ext cx="1979612" cy="1971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313" y="5000625"/>
            <a:ext cx="6415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sr-Latn-CS" sz="2800" kern="0" dirty="0">
                <a:solidFill>
                  <a:srgbClr val="CC0000"/>
                </a:solidFill>
              </a:rPr>
              <a:t>	Značaj u dijagnostici </a:t>
            </a:r>
            <a:r>
              <a:rPr lang="sr-Latn-CS" sz="2800" i="1" kern="0" dirty="0" smtClean="0">
                <a:solidFill>
                  <a:srgbClr val="CC0000"/>
                </a:solidFill>
              </a:rPr>
              <a:t>C.pneumoniae</a:t>
            </a:r>
            <a:endParaRPr lang="en-US" sz="2800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6334125" cy="915988"/>
          </a:xfrm>
        </p:spPr>
        <p:txBody>
          <a:bodyPr/>
          <a:lstStyle/>
          <a:p>
            <a:r>
              <a:rPr lang="es-ES" sz="4000" b="1" smtClean="0">
                <a:latin typeface="Arial" charset="0"/>
              </a:rPr>
              <a:t>M</a:t>
            </a:r>
            <a:r>
              <a:rPr lang="sr-Latn-CS" sz="4000" b="1" smtClean="0">
                <a:latin typeface="Arial" charset="0"/>
              </a:rPr>
              <a:t>yc</a:t>
            </a:r>
            <a:r>
              <a:rPr lang="es-ES" sz="4000" b="1" smtClean="0">
                <a:latin typeface="Arial" charset="0"/>
              </a:rPr>
              <a:t>oplasmataceae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i="1" smtClean="0">
                <a:latin typeface="Arial" charset="0"/>
              </a:rPr>
              <a:t>Mycoplasma</a:t>
            </a:r>
            <a:r>
              <a:rPr lang="sr-Latn-CS" sz="2800" smtClean="0">
                <a:latin typeface="Arial" charset="0"/>
              </a:rPr>
              <a:t> spp.</a:t>
            </a:r>
            <a:r>
              <a:rPr lang="es-ES" sz="2800" smtClean="0">
                <a:latin typeface="Arial" charset="0"/>
              </a:rPr>
              <a:t> i </a:t>
            </a:r>
            <a:r>
              <a:rPr lang="es-ES" sz="2800" i="1" smtClean="0">
                <a:latin typeface="Arial" charset="0"/>
              </a:rPr>
              <a:t>Ureaplasma</a:t>
            </a:r>
            <a:r>
              <a:rPr lang="sr-Latn-CS" sz="2800" smtClean="0">
                <a:latin typeface="Arial" charset="0"/>
              </a:rPr>
              <a:t> spp.</a:t>
            </a:r>
            <a:endParaRPr lang="es-E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o</a:t>
            </a:r>
            <a:r>
              <a:rPr lang="es-ES" sz="2800" smtClean="0">
                <a:latin typeface="Arial" charset="0"/>
              </a:rPr>
              <a:t>dsustvo ćelijskog zida</a:t>
            </a:r>
            <a:r>
              <a:rPr lang="sr-Latn-CS" sz="280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e</a:t>
            </a:r>
            <a:r>
              <a:rPr lang="es-ES" sz="2800" smtClean="0">
                <a:latin typeface="Arial" charset="0"/>
              </a:rPr>
              <a:t>kstremni polimorfizam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c</a:t>
            </a:r>
            <a:r>
              <a:rPr lang="es-ES" sz="2800" smtClean="0">
                <a:latin typeface="Arial" charset="0"/>
              </a:rPr>
              <a:t>itoplazmatska membrana bogata sterolima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n</a:t>
            </a:r>
            <a:r>
              <a:rPr lang="es-ES" sz="2800" smtClean="0">
                <a:latin typeface="Arial" charset="0"/>
              </a:rPr>
              <a:t>ajmanji genom među bakterijama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r</a:t>
            </a:r>
            <a:r>
              <a:rPr lang="es-ES" sz="2800" smtClean="0">
                <a:latin typeface="Arial" charset="0"/>
              </a:rPr>
              <a:t>astu na obogaćenim podlogama</a:t>
            </a:r>
            <a:endParaRPr lang="en-US" sz="2800" smtClean="0">
              <a:latin typeface="Arial" charset="0"/>
            </a:endParaRPr>
          </a:p>
        </p:txBody>
      </p:sp>
      <p:pic>
        <p:nvPicPr>
          <p:cNvPr id="16388" name="Picture 5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6863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607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7828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5815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0720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Mycoplasma%20pneumoniae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4797425"/>
            <a:ext cx="2690812" cy="2016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5" name="Picture 12" descr="review_mycoplas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9688"/>
            <a:ext cx="2120900" cy="2020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6694487" cy="855662"/>
          </a:xfrm>
        </p:spPr>
        <p:txBody>
          <a:bodyPr/>
          <a:lstStyle/>
          <a:p>
            <a:r>
              <a:rPr lang="es-ES" sz="4000" b="1" smtClean="0">
                <a:latin typeface="Arial" charset="0"/>
              </a:rPr>
              <a:t>Rod </a:t>
            </a:r>
            <a:r>
              <a:rPr lang="es-ES" sz="4000" b="1" i="1" smtClean="0">
                <a:latin typeface="Arial" charset="0"/>
              </a:rPr>
              <a:t>Mycoplasma</a:t>
            </a:r>
            <a:endParaRPr lang="en-US" sz="4000" b="1" i="1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224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o</a:t>
            </a:r>
            <a:r>
              <a:rPr lang="es-ES" sz="2800" smtClean="0">
                <a:latin typeface="Arial" charset="0"/>
              </a:rPr>
              <a:t>buhvata preko 90 vrsta</a:t>
            </a:r>
          </a:p>
          <a:p>
            <a:pPr>
              <a:buFontTx/>
              <a:buNone/>
            </a:pP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800" smtClean="0">
                <a:latin typeface="Arial" charset="0"/>
              </a:rPr>
              <a:t>Z</a:t>
            </a:r>
            <a:r>
              <a:rPr lang="es-ES" sz="2800" smtClean="0">
                <a:latin typeface="Arial" charset="0"/>
              </a:rPr>
              <a:t>a medicinu značajne vrste su:</a:t>
            </a:r>
          </a:p>
          <a:p>
            <a:pPr>
              <a:buFontTx/>
              <a:buNone/>
            </a:pPr>
            <a:r>
              <a:rPr lang="sr-Latn-CS" sz="2800" i="1" smtClean="0">
                <a:latin typeface="Arial" charset="0"/>
              </a:rPr>
              <a:t>	</a:t>
            </a:r>
            <a:r>
              <a:rPr lang="es-ES" sz="2800" i="1" smtClean="0">
                <a:latin typeface="Arial" charset="0"/>
              </a:rPr>
              <a:t>Mycoplasma </a:t>
            </a:r>
            <a:r>
              <a:rPr lang="sr-Latn-CS" sz="2800" i="1" smtClean="0">
                <a:latin typeface="Arial" charset="0"/>
              </a:rPr>
              <a:t>p</a:t>
            </a:r>
            <a:r>
              <a:rPr lang="es-ES" sz="2800" i="1" smtClean="0">
                <a:latin typeface="Arial" charset="0"/>
              </a:rPr>
              <a:t>neumoniae</a:t>
            </a:r>
          </a:p>
          <a:p>
            <a:pPr>
              <a:buFontTx/>
              <a:buNone/>
            </a:pPr>
            <a:r>
              <a:rPr lang="sr-Latn-CS" sz="2800" i="1" smtClean="0">
                <a:latin typeface="Arial" charset="0"/>
              </a:rPr>
              <a:t>	</a:t>
            </a:r>
            <a:r>
              <a:rPr lang="es-ES" sz="2800" i="1" smtClean="0">
                <a:latin typeface="Arial" charset="0"/>
              </a:rPr>
              <a:t>Mycoplasma hominis</a:t>
            </a:r>
          </a:p>
          <a:p>
            <a:pPr>
              <a:buFontTx/>
              <a:buNone/>
            </a:pPr>
            <a:r>
              <a:rPr lang="sr-Latn-CS" sz="2800" i="1" smtClean="0">
                <a:latin typeface="Arial" charset="0"/>
              </a:rPr>
              <a:t>	</a:t>
            </a:r>
            <a:r>
              <a:rPr lang="es-ES" sz="2800" i="1" smtClean="0">
                <a:latin typeface="Arial" charset="0"/>
              </a:rPr>
              <a:t>Mycoplasma genitalium</a:t>
            </a:r>
            <a:endParaRPr lang="en-US" sz="2800" i="1" smtClean="0">
              <a:latin typeface="Arial" charset="0"/>
            </a:endParaRPr>
          </a:p>
        </p:txBody>
      </p:sp>
      <p:pic>
        <p:nvPicPr>
          <p:cNvPr id="17412" name="Picture 4" descr="button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082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myc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4773613"/>
            <a:ext cx="1895475" cy="1895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9" descr="300px-Mycopl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44450"/>
            <a:ext cx="1779587" cy="1871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10" descr="Bal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8481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Bal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656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Bal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561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76250"/>
            <a:ext cx="6694487" cy="987425"/>
          </a:xfrm>
        </p:spPr>
        <p:txBody>
          <a:bodyPr/>
          <a:lstStyle/>
          <a:p>
            <a:r>
              <a:rPr lang="es-ES" sz="4000" b="1" i="1" smtClean="0">
                <a:latin typeface="Arial" charset="0"/>
              </a:rPr>
              <a:t>Mycoplasma pneumoniae</a:t>
            </a:r>
            <a:endParaRPr lang="en-US" sz="4000" b="1" i="1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224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smtClean="0">
                <a:latin typeface="Arial" charset="0"/>
              </a:rPr>
              <a:t>Izaziva </a:t>
            </a:r>
            <a:r>
              <a:rPr lang="sr-Latn-CS" sz="2800" smtClean="0">
                <a:latin typeface="Arial" charset="0"/>
              </a:rPr>
              <a:t>: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 - </a:t>
            </a:r>
            <a:r>
              <a:rPr lang="es-ES" sz="2800" smtClean="0">
                <a:latin typeface="Arial" charset="0"/>
              </a:rPr>
              <a:t>traheobronhitis</a:t>
            </a: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 - </a:t>
            </a:r>
            <a:r>
              <a:rPr lang="es-ES" sz="2800" smtClean="0">
                <a:latin typeface="Arial" charset="0"/>
              </a:rPr>
              <a:t>atipičnu pneumoniju (walking pneumonia)</a:t>
            </a: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 - </a:t>
            </a:r>
            <a:r>
              <a:rPr lang="es-ES" sz="2800" smtClean="0">
                <a:latin typeface="Arial" charset="0"/>
              </a:rPr>
              <a:t>nepurulentni otitis media</a:t>
            </a:r>
            <a:endParaRPr lang="en-US" sz="2800" smtClean="0">
              <a:latin typeface="Arial" charset="0"/>
            </a:endParaRPr>
          </a:p>
        </p:txBody>
      </p:sp>
      <p:pic>
        <p:nvPicPr>
          <p:cNvPr id="18436" name="Picture 4" descr="pou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076700"/>
            <a:ext cx="2228850" cy="2460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5" descr="pig_mycoplasma_pneumoni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71438"/>
            <a:ext cx="1752600" cy="177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7" descr="boutons0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22352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6550025" cy="987425"/>
          </a:xfrm>
        </p:spPr>
        <p:txBody>
          <a:bodyPr/>
          <a:lstStyle/>
          <a:p>
            <a:r>
              <a:rPr lang="es-ES" sz="4000" b="1" i="1" smtClean="0">
                <a:latin typeface="Arial" charset="0"/>
              </a:rPr>
              <a:t>Mycoplasma hominis</a:t>
            </a:r>
            <a:endParaRPr lang="en-US" sz="4000" b="1" i="1" smtClean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u</a:t>
            </a:r>
            <a:r>
              <a:rPr lang="es-ES" sz="2800" smtClean="0">
                <a:latin typeface="Arial" charset="0"/>
              </a:rPr>
              <a:t>slovno patogena bakterija</a:t>
            </a:r>
          </a:p>
          <a:p>
            <a:pPr>
              <a:buFontTx/>
              <a:buNone/>
            </a:pP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I</a:t>
            </a:r>
            <a:r>
              <a:rPr lang="es-ES" sz="2800" smtClean="0">
                <a:latin typeface="Arial" charset="0"/>
              </a:rPr>
              <a:t>zaziva: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 - u</a:t>
            </a:r>
            <a:r>
              <a:rPr lang="es-ES" sz="2800" smtClean="0">
                <a:latin typeface="Arial" charset="0"/>
              </a:rPr>
              <a:t>r</a:t>
            </a:r>
            <a:r>
              <a:rPr lang="sr-Latn-CS" sz="2800" smtClean="0">
                <a:latin typeface="Arial" charset="0"/>
              </a:rPr>
              <a:t>o</a:t>
            </a:r>
            <a:r>
              <a:rPr lang="es-ES" sz="2800" smtClean="0">
                <a:latin typeface="Arial" charset="0"/>
              </a:rPr>
              <a:t>genitalne</a:t>
            </a:r>
            <a:r>
              <a:rPr lang="sr-Latn-CS" sz="2800" smtClean="0">
                <a:latin typeface="Arial" charset="0"/>
              </a:rPr>
              <a:t> </a:t>
            </a:r>
            <a:r>
              <a:rPr lang="es-ES" sz="2800" smtClean="0">
                <a:latin typeface="Arial" charset="0"/>
              </a:rPr>
              <a:t>infekcije</a:t>
            </a: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 - </a:t>
            </a:r>
            <a:r>
              <a:rPr lang="es-ES" sz="2800" smtClean="0">
                <a:latin typeface="Arial" charset="0"/>
              </a:rPr>
              <a:t>infekcije u trudnoći</a:t>
            </a:r>
          </a:p>
          <a:p>
            <a:pPr>
              <a:buFontTx/>
              <a:buNone/>
            </a:pP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č</a:t>
            </a:r>
            <a:r>
              <a:rPr lang="es-ES" sz="2800" smtClean="0">
                <a:latin typeface="Arial" charset="0"/>
              </a:rPr>
              <a:t>esto se izoluje kod žena sa bakterijskom vaginozom</a:t>
            </a:r>
            <a:endParaRPr lang="en-US" sz="2800" smtClean="0">
              <a:latin typeface="Arial" charset="0"/>
            </a:endParaRPr>
          </a:p>
        </p:txBody>
      </p:sp>
      <p:pic>
        <p:nvPicPr>
          <p:cNvPr id="19460" name="Picture 4" descr="ball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exclaim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941888"/>
            <a:ext cx="285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boutons0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Mycopl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53975"/>
            <a:ext cx="2266950" cy="166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4" name="Picture 10" descr="mycoplasm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057400"/>
            <a:ext cx="3200400" cy="1931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b="1" i="1" dirty="0" smtClean="0"/>
              <a:t>Ureaplasma urealyticum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800" dirty="0" smtClean="0"/>
              <a:t>Genitalna vrsta</a:t>
            </a:r>
          </a:p>
          <a:p>
            <a:r>
              <a:rPr lang="sr-Latn-CS" sz="2800" dirty="0" smtClean="0"/>
              <a:t>Uzročnik negnojnoj uretritisa (NGU) kod muškaraca</a:t>
            </a:r>
          </a:p>
          <a:p>
            <a:r>
              <a:rPr lang="sr-Latn-CS" sz="2800" dirty="0" smtClean="0"/>
              <a:t>Ređe infekcije u trudnoći i postpartalno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s-ES" sz="4000" b="1" smtClean="0">
                <a:latin typeface="Arial" charset="0"/>
              </a:rPr>
              <a:t>Laboratorijska dijagnostika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381375" cy="41148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800" dirty="0" smtClean="0">
                <a:latin typeface="Arial" charset="0"/>
              </a:rPr>
              <a:t>Uzorci</a:t>
            </a:r>
            <a:r>
              <a:rPr lang="es-ES" sz="2800" dirty="0" smtClean="0">
                <a:latin typeface="Arial" charset="0"/>
              </a:rPr>
              <a:t>:</a:t>
            </a:r>
            <a:endParaRPr lang="sr-Latn-CS" sz="28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400" dirty="0" smtClean="0">
                <a:latin typeface="Arial" charset="0"/>
              </a:rPr>
              <a:t> </a:t>
            </a:r>
            <a:r>
              <a:rPr lang="sr-Latn-CS" sz="2200" dirty="0" smtClean="0">
                <a:latin typeface="Arial" charset="0"/>
              </a:rPr>
              <a:t>- b</a:t>
            </a:r>
            <a:r>
              <a:rPr lang="es-ES" sz="2200" dirty="0" err="1" smtClean="0">
                <a:latin typeface="Arial" charset="0"/>
              </a:rPr>
              <a:t>ris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ždrela</a:t>
            </a:r>
            <a:endParaRPr lang="sr-Latn-CS" sz="22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 - </a:t>
            </a:r>
            <a:r>
              <a:rPr lang="es-ES" sz="2200" dirty="0" err="1" smtClean="0">
                <a:latin typeface="Arial" charset="0"/>
              </a:rPr>
              <a:t>sputum</a:t>
            </a:r>
            <a:endParaRPr lang="sr-Latn-CS" sz="22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- </a:t>
            </a:r>
            <a:r>
              <a:rPr lang="es-ES" sz="2200" dirty="0" err="1" smtClean="0">
                <a:latin typeface="Arial" charset="0"/>
              </a:rPr>
              <a:t>bris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uretre</a:t>
            </a:r>
            <a:endParaRPr lang="sr-Latn-CS" sz="22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 - bris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cerviksa</a:t>
            </a:r>
            <a:endParaRPr lang="sr-Latn-CS" sz="22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 - </a:t>
            </a:r>
            <a:r>
              <a:rPr lang="es-ES" sz="2200" dirty="0" err="1" smtClean="0">
                <a:latin typeface="Arial" charset="0"/>
              </a:rPr>
              <a:t>sperma</a:t>
            </a:r>
            <a:endParaRPr lang="sr-Latn-CS" sz="22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 - </a:t>
            </a:r>
            <a:r>
              <a:rPr lang="es-ES" sz="2200" dirty="0" err="1" smtClean="0">
                <a:latin typeface="Arial" charset="0"/>
              </a:rPr>
              <a:t>deo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placentalnog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tkiva</a:t>
            </a:r>
            <a:endParaRPr lang="sr-Latn-CS" sz="22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200" dirty="0" smtClean="0">
                <a:latin typeface="Arial" charset="0"/>
              </a:rPr>
              <a:t> - </a:t>
            </a:r>
            <a:r>
              <a:rPr lang="es-ES" sz="2200" dirty="0" err="1" smtClean="0">
                <a:latin typeface="Arial" charset="0"/>
              </a:rPr>
              <a:t>krv</a:t>
            </a:r>
            <a:endParaRPr lang="en-US" sz="2200" dirty="0" smtClean="0">
              <a:latin typeface="Arial" charset="0"/>
            </a:endParaRPr>
          </a:p>
        </p:txBody>
      </p:sp>
      <p:pic>
        <p:nvPicPr>
          <p:cNvPr id="22532" name="Picture 5" descr="ww5r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954338"/>
            <a:ext cx="2879725" cy="220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6" descr="chlamydi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373688"/>
            <a:ext cx="2552700" cy="1190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7" descr="sputum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989138"/>
            <a:ext cx="1584325" cy="1268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04813"/>
            <a:ext cx="7092950" cy="998537"/>
          </a:xfrm>
        </p:spPr>
        <p:txBody>
          <a:bodyPr/>
          <a:lstStyle/>
          <a:p>
            <a:r>
              <a:rPr lang="es-ES" sz="4000" b="1" smtClean="0">
                <a:latin typeface="Arial" charset="0"/>
              </a:rPr>
              <a:t>Laboratorijska dijagnostika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25663"/>
            <a:ext cx="7772400" cy="1519237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T</a:t>
            </a:r>
            <a:r>
              <a:rPr lang="es-ES" sz="2800" smtClean="0">
                <a:latin typeface="Arial" charset="0"/>
              </a:rPr>
              <a:t>ransportne podloge:</a:t>
            </a:r>
          </a:p>
          <a:p>
            <a:pPr>
              <a:buFontTx/>
              <a:buNone/>
            </a:pPr>
            <a:r>
              <a:rPr lang="sr-Latn-CS" sz="2800" smtClean="0">
                <a:latin typeface="Arial" charset="0"/>
              </a:rPr>
              <a:t>	</a:t>
            </a:r>
            <a:r>
              <a:rPr lang="sr-Latn-CS" sz="2400" smtClean="0">
                <a:latin typeface="Arial" charset="0"/>
              </a:rPr>
              <a:t>p</a:t>
            </a:r>
            <a:r>
              <a:rPr lang="es-ES" sz="2400" smtClean="0">
                <a:latin typeface="Arial" charset="0"/>
              </a:rPr>
              <a:t>osebne podloge za transport (serum, antibiotici, fungicidi)</a:t>
            </a:r>
            <a:endParaRPr lang="sr-Latn-CS" sz="2400" smtClean="0">
              <a:latin typeface="Arial" charset="0"/>
            </a:endParaRPr>
          </a:p>
          <a:p>
            <a:pPr>
              <a:buFontTx/>
              <a:buNone/>
            </a:pPr>
            <a:endParaRPr lang="sr-Latn-CS" sz="2800" smtClean="0">
              <a:latin typeface="Arial" charset="0"/>
            </a:endParaRPr>
          </a:p>
          <a:p>
            <a:pPr>
              <a:buFontTx/>
              <a:buNone/>
            </a:pPr>
            <a:endParaRPr lang="es-ES" sz="2800" smtClean="0">
              <a:latin typeface="Arial" charset="0"/>
            </a:endParaRPr>
          </a:p>
        </p:txBody>
      </p:sp>
      <p:pic>
        <p:nvPicPr>
          <p:cNvPr id="23556" name="Picture 5" descr="57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644900"/>
            <a:ext cx="2808288" cy="2808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6" descr="colo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70113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review_plasmoc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4450"/>
            <a:ext cx="1722438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9" name="Picture 8" descr="CVM%20Trans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860800"/>
            <a:ext cx="2268538" cy="2592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sr-Latn-CS" sz="4000" b="1" smtClean="0">
                <a:latin typeface="Arial" charset="0"/>
              </a:rPr>
              <a:t>Izolacija i identifikacija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b="1" i="1" dirty="0" err="1" smtClean="0">
                <a:latin typeface="Arial" charset="0"/>
              </a:rPr>
              <a:t>Mycoplasma</a:t>
            </a:r>
            <a:r>
              <a:rPr lang="es-ES" sz="2800" b="1" i="1" dirty="0" smtClean="0">
                <a:latin typeface="Arial" charset="0"/>
              </a:rPr>
              <a:t> </a:t>
            </a:r>
            <a:r>
              <a:rPr lang="es-ES" sz="2800" b="1" i="1" dirty="0" err="1" smtClean="0">
                <a:latin typeface="Arial" charset="0"/>
              </a:rPr>
              <a:t>pneumoniae</a:t>
            </a:r>
            <a:endParaRPr lang="es-ES" sz="2800" b="1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400" dirty="0" smtClean="0">
                <a:latin typeface="Arial" charset="0"/>
              </a:rPr>
              <a:t>I</a:t>
            </a:r>
            <a:r>
              <a:rPr lang="es-ES" sz="2400" dirty="0" err="1" smtClean="0">
                <a:latin typeface="Arial" charset="0"/>
              </a:rPr>
              <a:t>zolacija</a:t>
            </a:r>
            <a:r>
              <a:rPr lang="sr-Latn-CS" sz="2400" dirty="0" smtClean="0">
                <a:latin typeface="Arial" charset="0"/>
              </a:rPr>
              <a:t> </a:t>
            </a:r>
            <a:r>
              <a:rPr lang="es-ES" sz="2400" dirty="0" smtClean="0">
                <a:latin typeface="Arial" charset="0"/>
              </a:rPr>
              <a:t>– </a:t>
            </a:r>
            <a:r>
              <a:rPr lang="sr-Latn-CS" sz="2400" dirty="0" smtClean="0">
                <a:latin typeface="Arial" charset="0"/>
              </a:rPr>
              <a:t>RETKO!! </a:t>
            </a:r>
          </a:p>
          <a:p>
            <a:pPr>
              <a:buFontTx/>
              <a:buNone/>
            </a:pPr>
            <a:r>
              <a:rPr lang="sr-Latn-CS" sz="2400" dirty="0" smtClean="0">
                <a:latin typeface="Arial" charset="0"/>
              </a:rPr>
              <a:t>     </a:t>
            </a:r>
            <a:r>
              <a:rPr lang="es-ES" sz="2400" dirty="0" err="1" smtClean="0">
                <a:latin typeface="Arial" charset="0"/>
              </a:rPr>
              <a:t>čvrste</a:t>
            </a:r>
            <a:r>
              <a:rPr lang="es-ES" sz="2400" dirty="0" smtClean="0">
                <a:latin typeface="Arial" charset="0"/>
              </a:rPr>
              <a:t> </a:t>
            </a:r>
            <a:r>
              <a:rPr lang="es-ES" sz="2400" dirty="0" err="1" smtClean="0">
                <a:latin typeface="Arial" charset="0"/>
              </a:rPr>
              <a:t>hranjive</a:t>
            </a:r>
            <a:r>
              <a:rPr lang="es-ES" sz="2400" dirty="0" smtClean="0">
                <a:latin typeface="Arial" charset="0"/>
              </a:rPr>
              <a:t> </a:t>
            </a:r>
            <a:r>
              <a:rPr lang="es-ES" sz="2400" dirty="0" err="1" smtClean="0">
                <a:latin typeface="Arial" charset="0"/>
              </a:rPr>
              <a:t>podloge</a:t>
            </a:r>
            <a:r>
              <a:rPr lang="es-ES" sz="2400" dirty="0" smtClean="0">
                <a:latin typeface="Arial" charset="0"/>
              </a:rPr>
              <a:t> (do 4 </a:t>
            </a:r>
            <a:r>
              <a:rPr lang="es-ES" sz="2400" dirty="0" err="1" smtClean="0">
                <a:latin typeface="Arial" charset="0"/>
              </a:rPr>
              <a:t>nedelje</a:t>
            </a:r>
            <a:r>
              <a:rPr lang="es-ES" sz="2400" dirty="0" smtClean="0">
                <a:latin typeface="Arial" charset="0"/>
              </a:rPr>
              <a:t>)</a:t>
            </a:r>
          </a:p>
          <a:p>
            <a:pPr>
              <a:buFontTx/>
              <a:buNone/>
            </a:pPr>
            <a:r>
              <a:rPr lang="sr-Latn-CS" sz="2400" dirty="0" smtClean="0">
                <a:latin typeface="Arial" charset="0"/>
              </a:rPr>
              <a:t>	</a:t>
            </a:r>
          </a:p>
          <a:p>
            <a:pPr>
              <a:buFontTx/>
              <a:buNone/>
            </a:pPr>
            <a:r>
              <a:rPr lang="sr-Latn-CS" sz="2400" dirty="0" smtClean="0">
                <a:latin typeface="Arial" charset="0"/>
              </a:rPr>
              <a:t>s</a:t>
            </a:r>
            <a:r>
              <a:rPr lang="es-ES" sz="2400" dirty="0" err="1" smtClean="0">
                <a:latin typeface="Arial" charset="0"/>
              </a:rPr>
              <a:t>erološka</a:t>
            </a:r>
            <a:r>
              <a:rPr lang="es-ES" sz="2400" dirty="0" smtClean="0">
                <a:latin typeface="Arial" charset="0"/>
              </a:rPr>
              <a:t> </a:t>
            </a:r>
            <a:r>
              <a:rPr lang="es-ES" sz="2400" dirty="0" err="1" smtClean="0">
                <a:latin typeface="Arial" charset="0"/>
              </a:rPr>
              <a:t>dijagnostika</a:t>
            </a:r>
            <a:r>
              <a:rPr lang="es-ES" sz="2400" dirty="0" smtClean="0">
                <a:latin typeface="Arial" charset="0"/>
              </a:rPr>
              <a:t> </a:t>
            </a:r>
            <a:r>
              <a:rPr lang="sr-Latn-CS" sz="2400" dirty="0" smtClean="0">
                <a:latin typeface="Arial" charset="0"/>
              </a:rPr>
              <a:t>(RVK, ELISA)</a:t>
            </a:r>
          </a:p>
          <a:p>
            <a:pPr>
              <a:buFontTx/>
              <a:buNone/>
            </a:pPr>
            <a:r>
              <a:rPr lang="sr-Latn-CS" sz="2400" dirty="0" smtClean="0">
                <a:latin typeface="Arial" charset="0"/>
              </a:rPr>
              <a:t>m</a:t>
            </a:r>
            <a:r>
              <a:rPr lang="es-ES" sz="2400" dirty="0" err="1" smtClean="0">
                <a:latin typeface="Arial" charset="0"/>
              </a:rPr>
              <a:t>olekularne</a:t>
            </a:r>
            <a:r>
              <a:rPr lang="es-ES" sz="2400" dirty="0" smtClean="0">
                <a:latin typeface="Arial" charset="0"/>
              </a:rPr>
              <a:t> </a:t>
            </a:r>
            <a:r>
              <a:rPr lang="es-ES" sz="2400" dirty="0" err="1" smtClean="0">
                <a:latin typeface="Arial" charset="0"/>
              </a:rPr>
              <a:t>tehnike</a:t>
            </a:r>
            <a:r>
              <a:rPr lang="es-ES" sz="2400" dirty="0" smtClean="0">
                <a:latin typeface="Arial" charset="0"/>
              </a:rPr>
              <a:t> - </a:t>
            </a:r>
            <a:r>
              <a:rPr lang="es-ES" sz="2400" dirty="0" err="1" smtClean="0">
                <a:latin typeface="Arial" charset="0"/>
              </a:rPr>
              <a:t>PCR</a:t>
            </a:r>
            <a:endParaRPr lang="es-ES" sz="2400" dirty="0" smtClean="0">
              <a:latin typeface="Arial" charset="0"/>
            </a:endParaRPr>
          </a:p>
          <a:p>
            <a:pPr>
              <a:buFontTx/>
              <a:buNone/>
            </a:pPr>
            <a:endParaRPr lang="sr-Latn-CS" sz="2400" dirty="0" smtClean="0">
              <a:latin typeface="Arial" charset="0"/>
            </a:endParaRPr>
          </a:p>
        </p:txBody>
      </p:sp>
      <p:pic>
        <p:nvPicPr>
          <p:cNvPr id="24580" name="Picture 11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30" y="3657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767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4" descr="mycoplasma koloni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4344988"/>
            <a:ext cx="3048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4" name="Picture 15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732338"/>
            <a:ext cx="3101975" cy="1936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sr-Latn-CS" sz="4000" b="1" smtClean="0">
                <a:latin typeface="Arial" charset="0"/>
              </a:rPr>
              <a:t>Izolacija i identifikacija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395787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800" b="1" smtClean="0">
                <a:latin typeface="Arial" charset="0"/>
              </a:rPr>
              <a:t>G</a:t>
            </a:r>
            <a:r>
              <a:rPr lang="es-ES" sz="2800" b="1" smtClean="0">
                <a:latin typeface="Arial" charset="0"/>
              </a:rPr>
              <a:t>enitalne mikoplazme</a:t>
            </a:r>
          </a:p>
          <a:p>
            <a:pPr>
              <a:buFontTx/>
              <a:buNone/>
            </a:pPr>
            <a:r>
              <a:rPr lang="sr-Latn-CS" sz="2400" smtClean="0">
                <a:latin typeface="Arial" charset="0"/>
              </a:rPr>
              <a:t>i</a:t>
            </a:r>
            <a:r>
              <a:rPr lang="es-ES" sz="2400" smtClean="0">
                <a:latin typeface="Arial" charset="0"/>
              </a:rPr>
              <a:t>zolacija</a:t>
            </a:r>
          </a:p>
          <a:p>
            <a:pPr>
              <a:buFontTx/>
              <a:buNone/>
            </a:pPr>
            <a:r>
              <a:rPr lang="es-ES" sz="2000" smtClean="0">
                <a:latin typeface="Arial" charset="0"/>
              </a:rPr>
              <a:t>1. tečne podloge - promena boje medijuma</a:t>
            </a:r>
          </a:p>
          <a:p>
            <a:pPr>
              <a:buFontTx/>
              <a:buNone/>
            </a:pPr>
            <a:r>
              <a:rPr lang="es-ES" sz="2000" smtClean="0">
                <a:latin typeface="Arial" charset="0"/>
              </a:rPr>
              <a:t>2. čvrste podloge</a:t>
            </a:r>
            <a:r>
              <a:rPr lang="sr-Latn-CS" sz="2000" smtClean="0">
                <a:latin typeface="Arial" charset="0"/>
              </a:rPr>
              <a:t> </a:t>
            </a:r>
            <a:r>
              <a:rPr lang="es-ES" sz="1600" smtClean="0">
                <a:latin typeface="Arial" charset="0"/>
              </a:rPr>
              <a:t>-</a:t>
            </a:r>
            <a:r>
              <a:rPr lang="sr-Latn-CS" sz="2000" smtClean="0">
                <a:latin typeface="Arial" charset="0"/>
              </a:rPr>
              <a:t> </a:t>
            </a:r>
            <a:r>
              <a:rPr lang="es-ES" sz="1600" smtClean="0">
                <a:latin typeface="Arial" charset="0"/>
              </a:rPr>
              <a:t>kolonije izgledaju kao </a:t>
            </a:r>
            <a:r>
              <a:rPr lang="sr-Latn-CS" sz="1600" smtClean="0">
                <a:latin typeface="Arial" charset="0"/>
              </a:rPr>
              <a:t>"</a:t>
            </a:r>
            <a:r>
              <a:rPr lang="es-ES" sz="1600" smtClean="0">
                <a:latin typeface="Arial" charset="0"/>
              </a:rPr>
              <a:t>jaja na oko</a:t>
            </a:r>
            <a:r>
              <a:rPr lang="sr-Latn-CS" sz="1600" smtClean="0">
                <a:latin typeface="Arial" charset="0"/>
              </a:rPr>
              <a:t>" (</a:t>
            </a:r>
            <a:r>
              <a:rPr lang="sr-Latn-CS" sz="1600" i="1" smtClean="0">
                <a:latin typeface="Arial" charset="0"/>
              </a:rPr>
              <a:t>Mycoplasma hominis</a:t>
            </a:r>
            <a:r>
              <a:rPr lang="sr-Latn-CS" sz="1600" smtClean="0">
                <a:latin typeface="Arial" charset="0"/>
              </a:rPr>
              <a:t>)</a:t>
            </a:r>
          </a:p>
          <a:p>
            <a:pPr>
              <a:buFontTx/>
              <a:buNone/>
            </a:pPr>
            <a:r>
              <a:rPr lang="sr-Latn-CS" sz="1600" smtClean="0">
                <a:latin typeface="Arial" charset="0"/>
              </a:rPr>
              <a:t>			   - sitno zrnaste kolonije (</a:t>
            </a:r>
            <a:r>
              <a:rPr lang="sr-Latn-CS" sz="1600" i="1" smtClean="0">
                <a:latin typeface="Arial" charset="0"/>
              </a:rPr>
              <a:t>Ureaplasma urealyticum</a:t>
            </a:r>
            <a:r>
              <a:rPr lang="sr-Latn-CS" sz="1600" smtClean="0">
                <a:latin typeface="Arial" charset="0"/>
              </a:rPr>
              <a:t>)</a:t>
            </a:r>
            <a:endParaRPr lang="es-ES" sz="1600" smtClean="0">
              <a:latin typeface="Arial" charset="0"/>
            </a:endParaRPr>
          </a:p>
          <a:p>
            <a:pPr>
              <a:buFontTx/>
              <a:buNone/>
            </a:pPr>
            <a:r>
              <a:rPr lang="es-ES" sz="2000" smtClean="0">
                <a:latin typeface="Arial" charset="0"/>
              </a:rPr>
              <a:t>3. komercijalni sistemi (kvantitiranje, antibiogram)</a:t>
            </a:r>
          </a:p>
          <a:p>
            <a:pPr>
              <a:buFontTx/>
              <a:buNone/>
            </a:pPr>
            <a:endParaRPr lang="sr-Latn-CS" sz="2000" smtClean="0">
              <a:latin typeface="Arial" charset="0"/>
            </a:endParaRPr>
          </a:p>
          <a:p>
            <a:pPr>
              <a:buFontTx/>
              <a:buNone/>
            </a:pPr>
            <a:r>
              <a:rPr lang="sr-Latn-CS" sz="2400" smtClean="0">
                <a:latin typeface="Arial" charset="0"/>
              </a:rPr>
              <a:t>m</a:t>
            </a:r>
            <a:r>
              <a:rPr lang="es-ES" sz="2400" smtClean="0">
                <a:latin typeface="Arial" charset="0"/>
              </a:rPr>
              <a:t>olekularne tehnike</a:t>
            </a:r>
            <a:r>
              <a:rPr lang="sr-Latn-CS" sz="2400" smtClean="0">
                <a:latin typeface="Arial" charset="0"/>
              </a:rPr>
              <a:t> </a:t>
            </a:r>
            <a:r>
              <a:rPr lang="es-ES" sz="2400" smtClean="0">
                <a:latin typeface="Arial" charset="0"/>
              </a:rPr>
              <a:t>-</a:t>
            </a:r>
            <a:r>
              <a:rPr lang="sr-Latn-CS" sz="2400" smtClean="0">
                <a:latin typeface="Arial" charset="0"/>
              </a:rPr>
              <a:t> </a:t>
            </a:r>
            <a:r>
              <a:rPr lang="es-ES" sz="2400" smtClean="0">
                <a:latin typeface="Arial" charset="0"/>
              </a:rPr>
              <a:t>PCR</a:t>
            </a:r>
            <a:endParaRPr lang="sr-Latn-CS" sz="2400" smtClean="0">
              <a:latin typeface="Arial" charset="0"/>
            </a:endParaRPr>
          </a:p>
        </p:txBody>
      </p:sp>
      <p:pic>
        <p:nvPicPr>
          <p:cNvPr id="25604" name="Picture 5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element-graphique-gif-1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3656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img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437063"/>
            <a:ext cx="3168650" cy="226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14" descr="article_4198_attachmen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0638" y="1268413"/>
            <a:ext cx="1312862" cy="1628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8" name="Picture 15" descr="colon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868863"/>
            <a:ext cx="2149475" cy="1577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i="1" smtClean="0">
                <a:solidFill>
                  <a:schemeClr val="tx1"/>
                </a:solidFill>
              </a:rPr>
              <a:t>Treponema pallidum</a:t>
            </a:r>
            <a:r>
              <a:rPr lang="en-US" sz="3400" b="1" smtClean="0">
                <a:solidFill>
                  <a:schemeClr val="tx1"/>
                </a:solidFill>
              </a:rPr>
              <a:t> subspecies </a:t>
            </a:r>
            <a:r>
              <a:rPr lang="en-US" sz="3400" b="1" i="1" smtClean="0">
                <a:solidFill>
                  <a:schemeClr val="tx1"/>
                </a:solidFill>
              </a:rPr>
              <a:t>pallidum</a:t>
            </a:r>
            <a:r>
              <a:rPr lang="sr-Latn-CS" sz="3400" b="1" smtClean="0">
                <a:solidFill>
                  <a:schemeClr val="tx1"/>
                </a:solidFill>
              </a:rPr>
              <a:t> - </a:t>
            </a:r>
            <a:r>
              <a:rPr lang="sr-Latn-CS" sz="3400" b="1" smtClean="0"/>
              <a:t>epidemiologija</a:t>
            </a:r>
            <a:r>
              <a:rPr lang="sr-Latn-CS" sz="3400" b="1" smtClean="0">
                <a:solidFill>
                  <a:schemeClr val="tx1"/>
                </a:solidFill>
              </a:rPr>
              <a:t> </a:t>
            </a:r>
            <a:r>
              <a:rPr lang="sr-Latn-CS" sz="3400" b="1" smtClean="0"/>
              <a:t>-</a:t>
            </a:r>
            <a:endParaRPr lang="en-US" sz="34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sr-Latn-CS" sz="2400" dirty="0" smtClean="0">
                <a:solidFill>
                  <a:srgbClr val="FF0000"/>
                </a:solidFill>
              </a:rPr>
              <a:t>Prenosi se</a:t>
            </a:r>
            <a:r>
              <a:rPr lang="sr-Latn-CS" sz="2400" dirty="0" smtClean="0"/>
              <a:t>: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sr-Latn-CS" sz="2400" dirty="0" smtClean="0"/>
              <a:t>	- direktnim seksualnim kontaktom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sr-Latn-CS" sz="2400" dirty="0" smtClean="0"/>
              <a:t>	- transplacentalna transmisija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sr-Latn-CS" sz="2400" dirty="0" smtClean="0"/>
              <a:t>	- transmisija transfuzijom krvi</a:t>
            </a: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</p:txBody>
      </p:sp>
      <p:pic>
        <p:nvPicPr>
          <p:cNvPr id="26628" name="Picture 4" descr="spiroba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4438650" y="-1162050"/>
            <a:ext cx="21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read of Syphilis During Pregna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593462" cy="17373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T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1215203" cy="1463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9" name="Picture 5" descr="G:\Backup\Srdjan Stepanovic\Start Menu\Programs\My Documents\преузимањ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800600"/>
            <a:ext cx="2819400" cy="1619250"/>
          </a:xfrm>
          <a:prstGeom prst="rect">
            <a:avLst/>
          </a:prstGeom>
          <a:noFill/>
        </p:spPr>
      </p:pic>
      <p:pic>
        <p:nvPicPr>
          <p:cNvPr id="8" name="Picture 4" descr="http://www.operacijahemoroida.com/uploads/news_image_srpski_13302638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914400"/>
            <a:ext cx="1319565" cy="78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383588" cy="731838"/>
          </a:xfrm>
        </p:spPr>
        <p:txBody>
          <a:bodyPr/>
          <a:lstStyle/>
          <a:p>
            <a:r>
              <a:rPr lang="sr-Latn-CS" sz="3200" b="1" smtClean="0">
                <a:latin typeface="Arial" charset="0"/>
              </a:rPr>
              <a:t>MycoView</a:t>
            </a:r>
            <a:r>
              <a:rPr lang="sr-Latn-CS" sz="3200" smtClean="0">
                <a:latin typeface="Arial" charset="0"/>
              </a:rPr>
              <a:t> test za identifikaciju</a:t>
            </a:r>
            <a:r>
              <a:rPr lang="en-US" sz="3200" smtClean="0">
                <a:latin typeface="Arial" charset="0"/>
              </a:rPr>
              <a:t> i ispitivanje osetljivosti</a:t>
            </a:r>
            <a:r>
              <a:rPr lang="sr-Latn-CS" sz="3200" smtClean="0">
                <a:latin typeface="Arial" charset="0"/>
              </a:rPr>
              <a:t> </a:t>
            </a:r>
            <a:r>
              <a:rPr lang="sr-Latn-CS" sz="3200" i="1" smtClean="0">
                <a:latin typeface="Arial" charset="0"/>
              </a:rPr>
              <a:t>M. hominis </a:t>
            </a:r>
            <a:r>
              <a:rPr lang="sr-Latn-CS" sz="3200" smtClean="0">
                <a:latin typeface="Arial" charset="0"/>
              </a:rPr>
              <a:t>i </a:t>
            </a:r>
            <a:r>
              <a:rPr lang="sr-Latn-CS" sz="3200" i="1" smtClean="0">
                <a:latin typeface="Arial" charset="0"/>
              </a:rPr>
              <a:t>U. urealyticum</a:t>
            </a:r>
            <a:endParaRPr lang="en-US" sz="3200" i="1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700213"/>
            <a:ext cx="7772400" cy="576262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000" smtClean="0">
                <a:latin typeface="Arial" charset="0"/>
              </a:rPr>
              <a:t> </a:t>
            </a:r>
            <a:r>
              <a:rPr lang="sr-Latn-CS" sz="2400" smtClean="0">
                <a:latin typeface="Arial" charset="0"/>
              </a:rPr>
              <a:t>Porast mikoplazmi – promena boje iz žute u crvenu</a:t>
            </a:r>
            <a:endParaRPr lang="en-US" sz="2400" smtClean="0">
              <a:latin typeface="Arial" charset="0"/>
            </a:endParaRP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468313" y="4171950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C</a:t>
            </a:r>
            <a:r>
              <a:rPr lang="sr-Latn-CS" sz="1400"/>
              <a:t> - kontrola</a:t>
            </a:r>
            <a:endParaRPr lang="en-US" sz="140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7596188" y="1557338"/>
            <a:ext cx="288925" cy="647700"/>
            <a:chOff x="4558" y="1026"/>
            <a:chExt cx="182" cy="408"/>
          </a:xfrm>
        </p:grpSpPr>
        <p:sp>
          <p:nvSpPr>
            <p:cNvPr id="26683" name="AutoShape 34"/>
            <p:cNvSpPr>
              <a:spLocks noChangeArrowheads="1"/>
            </p:cNvSpPr>
            <p:nvPr/>
          </p:nvSpPr>
          <p:spPr bwMode="auto">
            <a:xfrm>
              <a:off x="4558" y="1026"/>
              <a:ext cx="182" cy="408"/>
            </a:xfrm>
            <a:prstGeom prst="can">
              <a:avLst>
                <a:gd name="adj" fmla="val 560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26684" name="AutoShape 35"/>
            <p:cNvSpPr>
              <a:spLocks noChangeArrowheads="1"/>
            </p:cNvSpPr>
            <p:nvPr/>
          </p:nvSpPr>
          <p:spPr bwMode="auto">
            <a:xfrm>
              <a:off x="4558" y="1175"/>
              <a:ext cx="182" cy="259"/>
            </a:xfrm>
            <a:prstGeom prst="can">
              <a:avLst>
                <a:gd name="adj" fmla="val 3557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8432800" y="1562100"/>
            <a:ext cx="288925" cy="647700"/>
            <a:chOff x="5284" y="1005"/>
            <a:chExt cx="182" cy="408"/>
          </a:xfrm>
        </p:grpSpPr>
        <p:sp>
          <p:nvSpPr>
            <p:cNvPr id="26681" name="AutoShape 36"/>
            <p:cNvSpPr>
              <a:spLocks noChangeArrowheads="1"/>
            </p:cNvSpPr>
            <p:nvPr/>
          </p:nvSpPr>
          <p:spPr bwMode="auto">
            <a:xfrm>
              <a:off x="5284" y="1005"/>
              <a:ext cx="182" cy="408"/>
            </a:xfrm>
            <a:prstGeom prst="can">
              <a:avLst>
                <a:gd name="adj" fmla="val 560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26682" name="AutoShape 37"/>
            <p:cNvSpPr>
              <a:spLocks noChangeArrowheads="1"/>
            </p:cNvSpPr>
            <p:nvPr/>
          </p:nvSpPr>
          <p:spPr bwMode="auto">
            <a:xfrm>
              <a:off x="5284" y="1154"/>
              <a:ext cx="182" cy="259"/>
            </a:xfrm>
            <a:prstGeom prst="can">
              <a:avLst>
                <a:gd name="adj" fmla="val 3557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26631" name="AutoShape 38"/>
          <p:cNvSpPr>
            <a:spLocks noChangeArrowheads="1"/>
          </p:cNvSpPr>
          <p:nvPr/>
        </p:nvSpPr>
        <p:spPr bwMode="auto">
          <a:xfrm>
            <a:off x="8051800" y="1844675"/>
            <a:ext cx="192088" cy="117475"/>
          </a:xfrm>
          <a:prstGeom prst="rightArrow">
            <a:avLst>
              <a:gd name="adj1" fmla="val 50000"/>
              <a:gd name="adj2" fmla="val 4087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632" name="Text Box 52"/>
          <p:cNvSpPr txBox="1">
            <a:spLocks noChangeArrowheads="1"/>
          </p:cNvSpPr>
          <p:nvPr/>
        </p:nvSpPr>
        <p:spPr bwMode="auto">
          <a:xfrm>
            <a:off x="468313" y="4603750"/>
            <a:ext cx="1655762" cy="3048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/>
              <a:t>Uu </a:t>
            </a:r>
            <a:r>
              <a:rPr lang="sr-Latn-CS" sz="1400" b="1">
                <a:cs typeface="Arial" charset="0"/>
              </a:rPr>
              <a:t>≥ 10</a:t>
            </a:r>
            <a:r>
              <a:rPr lang="sr-Latn-CS" sz="1400" b="1" baseline="30000">
                <a:cs typeface="Arial" charset="0"/>
              </a:rPr>
              <a:t>4</a:t>
            </a:r>
            <a:r>
              <a:rPr lang="sr-Latn-CS" sz="1400" b="1">
                <a:cs typeface="Arial" charset="0"/>
              </a:rPr>
              <a:t> CCF/ml</a:t>
            </a:r>
          </a:p>
        </p:txBody>
      </p:sp>
      <p:sp>
        <p:nvSpPr>
          <p:cNvPr id="26633" name="Text Box 53"/>
          <p:cNvSpPr txBox="1">
            <a:spLocks noChangeArrowheads="1"/>
          </p:cNvSpPr>
          <p:nvPr/>
        </p:nvSpPr>
        <p:spPr bwMode="auto">
          <a:xfrm>
            <a:off x="468313" y="5035550"/>
            <a:ext cx="1655762" cy="3048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/>
              <a:t>Mh </a:t>
            </a:r>
            <a:r>
              <a:rPr lang="sr-Latn-CS" sz="1400" b="1">
                <a:cs typeface="Arial" charset="0"/>
              </a:rPr>
              <a:t>≥ 10</a:t>
            </a:r>
            <a:r>
              <a:rPr lang="sr-Latn-CS" sz="1400" b="1" baseline="30000">
                <a:cs typeface="Arial" charset="0"/>
              </a:rPr>
              <a:t>4</a:t>
            </a:r>
            <a:r>
              <a:rPr lang="sr-Latn-CS" sz="1400" b="1">
                <a:cs typeface="Arial" charset="0"/>
              </a:rPr>
              <a:t> CCF/ml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042988" y="2709863"/>
            <a:ext cx="6780212" cy="1150937"/>
            <a:chOff x="793" y="1480"/>
            <a:chExt cx="4271" cy="725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793" y="1480"/>
              <a:ext cx="4174" cy="725"/>
              <a:chOff x="1202" y="1706"/>
              <a:chExt cx="3266" cy="499"/>
            </a:xfrm>
          </p:grpSpPr>
          <p:sp>
            <p:nvSpPr>
              <p:cNvPr id="26657" name="AutoShape 4"/>
              <p:cNvSpPr>
                <a:spLocks noChangeArrowheads="1"/>
              </p:cNvSpPr>
              <p:nvPr/>
            </p:nvSpPr>
            <p:spPr bwMode="auto">
              <a:xfrm>
                <a:off x="1202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58" name="AutoShape 5"/>
              <p:cNvSpPr>
                <a:spLocks noChangeArrowheads="1"/>
              </p:cNvSpPr>
              <p:nvPr/>
            </p:nvSpPr>
            <p:spPr bwMode="auto">
              <a:xfrm>
                <a:off x="1202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59" name="AutoShape 8"/>
              <p:cNvSpPr>
                <a:spLocks noChangeArrowheads="1"/>
              </p:cNvSpPr>
              <p:nvPr/>
            </p:nvSpPr>
            <p:spPr bwMode="auto">
              <a:xfrm>
                <a:off x="1474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0" name="AutoShape 9"/>
              <p:cNvSpPr>
                <a:spLocks noChangeArrowheads="1"/>
              </p:cNvSpPr>
              <p:nvPr/>
            </p:nvSpPr>
            <p:spPr bwMode="auto">
              <a:xfrm>
                <a:off x="1474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1" name="AutoShape 10"/>
              <p:cNvSpPr>
                <a:spLocks noChangeArrowheads="1"/>
              </p:cNvSpPr>
              <p:nvPr/>
            </p:nvSpPr>
            <p:spPr bwMode="auto">
              <a:xfrm>
                <a:off x="1746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2" name="AutoShape 11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3" name="AutoShape 14"/>
              <p:cNvSpPr>
                <a:spLocks noChangeArrowheads="1"/>
              </p:cNvSpPr>
              <p:nvPr/>
            </p:nvSpPr>
            <p:spPr bwMode="auto">
              <a:xfrm>
                <a:off x="2018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4" name="AutoShape 15"/>
              <p:cNvSpPr>
                <a:spLocks noChangeArrowheads="1"/>
              </p:cNvSpPr>
              <p:nvPr/>
            </p:nvSpPr>
            <p:spPr bwMode="auto">
              <a:xfrm>
                <a:off x="2018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5" name="AutoShape 16"/>
              <p:cNvSpPr>
                <a:spLocks noChangeArrowheads="1"/>
              </p:cNvSpPr>
              <p:nvPr/>
            </p:nvSpPr>
            <p:spPr bwMode="auto">
              <a:xfrm>
                <a:off x="2291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6" name="AutoShape 17"/>
              <p:cNvSpPr>
                <a:spLocks noChangeArrowheads="1"/>
              </p:cNvSpPr>
              <p:nvPr/>
            </p:nvSpPr>
            <p:spPr bwMode="auto">
              <a:xfrm>
                <a:off x="2291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7" name="AutoShape 18"/>
              <p:cNvSpPr>
                <a:spLocks noChangeArrowheads="1"/>
              </p:cNvSpPr>
              <p:nvPr/>
            </p:nvSpPr>
            <p:spPr bwMode="auto">
              <a:xfrm>
                <a:off x="2563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8" name="AutoShape 19"/>
              <p:cNvSpPr>
                <a:spLocks noChangeArrowheads="1"/>
              </p:cNvSpPr>
              <p:nvPr/>
            </p:nvSpPr>
            <p:spPr bwMode="auto">
              <a:xfrm>
                <a:off x="2563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69" name="AutoShape 20"/>
              <p:cNvSpPr>
                <a:spLocks noChangeArrowheads="1"/>
              </p:cNvSpPr>
              <p:nvPr/>
            </p:nvSpPr>
            <p:spPr bwMode="auto">
              <a:xfrm>
                <a:off x="2835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0" name="AutoShape 21"/>
              <p:cNvSpPr>
                <a:spLocks noChangeArrowheads="1"/>
              </p:cNvSpPr>
              <p:nvPr/>
            </p:nvSpPr>
            <p:spPr bwMode="auto">
              <a:xfrm>
                <a:off x="2835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1" name="AutoShape 22"/>
              <p:cNvSpPr>
                <a:spLocks noChangeArrowheads="1"/>
              </p:cNvSpPr>
              <p:nvPr/>
            </p:nvSpPr>
            <p:spPr bwMode="auto">
              <a:xfrm>
                <a:off x="3107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2" name="AutoShape 23"/>
              <p:cNvSpPr>
                <a:spLocks noChangeArrowheads="1"/>
              </p:cNvSpPr>
              <p:nvPr/>
            </p:nvSpPr>
            <p:spPr bwMode="auto">
              <a:xfrm>
                <a:off x="3107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3" name="AutoShape 24"/>
              <p:cNvSpPr>
                <a:spLocks noChangeArrowheads="1"/>
              </p:cNvSpPr>
              <p:nvPr/>
            </p:nvSpPr>
            <p:spPr bwMode="auto">
              <a:xfrm>
                <a:off x="3379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4" name="AutoShape 25"/>
              <p:cNvSpPr>
                <a:spLocks noChangeArrowheads="1"/>
              </p:cNvSpPr>
              <p:nvPr/>
            </p:nvSpPr>
            <p:spPr bwMode="auto">
              <a:xfrm>
                <a:off x="3379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5" name="AutoShape 26"/>
              <p:cNvSpPr>
                <a:spLocks noChangeArrowheads="1"/>
              </p:cNvSpPr>
              <p:nvPr/>
            </p:nvSpPr>
            <p:spPr bwMode="auto">
              <a:xfrm>
                <a:off x="3651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6" name="AutoShape 27"/>
              <p:cNvSpPr>
                <a:spLocks noChangeArrowheads="1"/>
              </p:cNvSpPr>
              <p:nvPr/>
            </p:nvSpPr>
            <p:spPr bwMode="auto">
              <a:xfrm>
                <a:off x="3651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7" name="AutoShape 28"/>
              <p:cNvSpPr>
                <a:spLocks noChangeArrowheads="1"/>
              </p:cNvSpPr>
              <p:nvPr/>
            </p:nvSpPr>
            <p:spPr bwMode="auto">
              <a:xfrm>
                <a:off x="3924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8" name="AutoShape 29"/>
              <p:cNvSpPr>
                <a:spLocks noChangeArrowheads="1"/>
              </p:cNvSpPr>
              <p:nvPr/>
            </p:nvSpPr>
            <p:spPr bwMode="auto">
              <a:xfrm>
                <a:off x="3924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79" name="AutoShape 30"/>
              <p:cNvSpPr>
                <a:spLocks noChangeArrowheads="1"/>
              </p:cNvSpPr>
              <p:nvPr/>
            </p:nvSpPr>
            <p:spPr bwMode="auto">
              <a:xfrm>
                <a:off x="4196" y="1706"/>
                <a:ext cx="272" cy="499"/>
              </a:xfrm>
              <a:prstGeom prst="can">
                <a:avLst>
                  <a:gd name="adj" fmla="val 4586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6680" name="AutoShape 31"/>
              <p:cNvSpPr>
                <a:spLocks noChangeArrowheads="1"/>
              </p:cNvSpPr>
              <p:nvPr/>
            </p:nvSpPr>
            <p:spPr bwMode="auto">
              <a:xfrm>
                <a:off x="4196" y="1888"/>
                <a:ext cx="272" cy="317"/>
              </a:xfrm>
              <a:prstGeom prst="can">
                <a:avLst>
                  <a:gd name="adj" fmla="val 2913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CS"/>
              </a:p>
            </p:txBody>
          </p:sp>
        </p:grpSp>
        <p:sp>
          <p:nvSpPr>
            <p:cNvPr id="26645" name="Text Box 54"/>
            <p:cNvSpPr txBox="1">
              <a:spLocks noChangeArrowheads="1"/>
            </p:cNvSpPr>
            <p:nvPr/>
          </p:nvSpPr>
          <p:spPr bwMode="auto">
            <a:xfrm>
              <a:off x="1921" y="1919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L</a:t>
              </a:r>
              <a:endParaRPr lang="en-US" sz="1400" b="1"/>
            </a:p>
          </p:txBody>
        </p:sp>
        <p:sp>
          <p:nvSpPr>
            <p:cNvPr id="26646" name="Text Box 55"/>
            <p:cNvSpPr txBox="1">
              <a:spLocks noChangeArrowheads="1"/>
            </p:cNvSpPr>
            <p:nvPr/>
          </p:nvSpPr>
          <p:spPr bwMode="auto">
            <a:xfrm>
              <a:off x="2262" y="1919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E</a:t>
              </a:r>
              <a:endParaRPr lang="en-US" sz="1400" b="1"/>
            </a:p>
          </p:txBody>
        </p:sp>
        <p:sp>
          <p:nvSpPr>
            <p:cNvPr id="26647" name="Text Box 56"/>
            <p:cNvSpPr txBox="1">
              <a:spLocks noChangeArrowheads="1"/>
            </p:cNvSpPr>
            <p:nvPr/>
          </p:nvSpPr>
          <p:spPr bwMode="auto">
            <a:xfrm>
              <a:off x="2517" y="1919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ROX</a:t>
              </a:r>
              <a:endParaRPr lang="en-US" sz="1400" b="1"/>
            </a:p>
          </p:txBody>
        </p:sp>
        <p:sp>
          <p:nvSpPr>
            <p:cNvPr id="26648" name="Text Box 60"/>
            <p:cNvSpPr txBox="1">
              <a:spLocks noChangeArrowheads="1"/>
            </p:cNvSpPr>
            <p:nvPr/>
          </p:nvSpPr>
          <p:spPr bwMode="auto">
            <a:xfrm>
              <a:off x="2862" y="1919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AZM</a:t>
              </a:r>
              <a:endParaRPr lang="en-US" sz="1400" b="1"/>
            </a:p>
          </p:txBody>
        </p:sp>
        <p:sp>
          <p:nvSpPr>
            <p:cNvPr id="26649" name="Text Box 61"/>
            <p:cNvSpPr txBox="1">
              <a:spLocks noChangeArrowheads="1"/>
            </p:cNvSpPr>
            <p:nvPr/>
          </p:nvSpPr>
          <p:spPr bwMode="auto">
            <a:xfrm>
              <a:off x="3225" y="1919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JM</a:t>
              </a:r>
              <a:endParaRPr lang="en-US" sz="1400" b="1"/>
            </a:p>
          </p:txBody>
        </p:sp>
        <p:sp>
          <p:nvSpPr>
            <p:cNvPr id="26650" name="Text Box 63"/>
            <p:cNvSpPr txBox="1">
              <a:spLocks noChangeArrowheads="1"/>
            </p:cNvSpPr>
            <p:nvPr/>
          </p:nvSpPr>
          <p:spPr bwMode="auto">
            <a:xfrm>
              <a:off x="860" y="191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C</a:t>
              </a:r>
              <a:endParaRPr lang="en-US" sz="1400" b="1"/>
            </a:p>
          </p:txBody>
        </p:sp>
        <p:sp>
          <p:nvSpPr>
            <p:cNvPr id="26651" name="Text Box 64"/>
            <p:cNvSpPr txBox="1">
              <a:spLocks noChangeArrowheads="1"/>
            </p:cNvSpPr>
            <p:nvPr/>
          </p:nvSpPr>
          <p:spPr bwMode="auto">
            <a:xfrm>
              <a:off x="1156" y="1921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Uu</a:t>
              </a:r>
              <a:endParaRPr lang="en-US" sz="1400" b="1"/>
            </a:p>
          </p:txBody>
        </p:sp>
        <p:sp>
          <p:nvSpPr>
            <p:cNvPr id="26652" name="Text Box 65"/>
            <p:cNvSpPr txBox="1">
              <a:spLocks noChangeArrowheads="1"/>
            </p:cNvSpPr>
            <p:nvPr/>
          </p:nvSpPr>
          <p:spPr bwMode="auto">
            <a:xfrm>
              <a:off x="1519" y="1919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Mh</a:t>
              </a:r>
              <a:endParaRPr lang="en-US" sz="1400" b="1"/>
            </a:p>
          </p:txBody>
        </p:sp>
        <p:sp>
          <p:nvSpPr>
            <p:cNvPr id="26653" name="Text Box 66"/>
            <p:cNvSpPr txBox="1">
              <a:spLocks noChangeArrowheads="1"/>
            </p:cNvSpPr>
            <p:nvPr/>
          </p:nvSpPr>
          <p:spPr bwMode="auto">
            <a:xfrm>
              <a:off x="3567" y="1923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MNO</a:t>
              </a:r>
              <a:endParaRPr lang="en-US" sz="1400" b="1"/>
            </a:p>
          </p:txBody>
        </p:sp>
        <p:sp>
          <p:nvSpPr>
            <p:cNvPr id="26654" name="Text Box 67"/>
            <p:cNvSpPr txBox="1">
              <a:spLocks noChangeArrowheads="1"/>
            </p:cNvSpPr>
            <p:nvPr/>
          </p:nvSpPr>
          <p:spPr bwMode="auto">
            <a:xfrm>
              <a:off x="3937" y="1929"/>
              <a:ext cx="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DO</a:t>
              </a:r>
              <a:endParaRPr lang="en-US" sz="1400" b="1"/>
            </a:p>
          </p:txBody>
        </p:sp>
        <p:sp>
          <p:nvSpPr>
            <p:cNvPr id="26655" name="Text Box 68"/>
            <p:cNvSpPr txBox="1">
              <a:spLocks noChangeArrowheads="1"/>
            </p:cNvSpPr>
            <p:nvPr/>
          </p:nvSpPr>
          <p:spPr bwMode="auto">
            <a:xfrm>
              <a:off x="4269" y="1933"/>
              <a:ext cx="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OFL</a:t>
              </a:r>
              <a:endParaRPr lang="en-US" sz="1400" b="1"/>
            </a:p>
          </p:txBody>
        </p:sp>
        <p:sp>
          <p:nvSpPr>
            <p:cNvPr id="26656" name="Text Box 69"/>
            <p:cNvSpPr txBox="1">
              <a:spLocks noChangeArrowheads="1"/>
            </p:cNvSpPr>
            <p:nvPr/>
          </p:nvSpPr>
          <p:spPr bwMode="auto">
            <a:xfrm>
              <a:off x="4611" y="1926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/>
                <a:t>NOR</a:t>
              </a:r>
              <a:endParaRPr lang="en-US" sz="1400" b="1"/>
            </a:p>
          </p:txBody>
        </p:sp>
      </p:grpSp>
      <p:sp>
        <p:nvSpPr>
          <p:cNvPr id="26635" name="Text Box 71"/>
          <p:cNvSpPr txBox="1">
            <a:spLocks noChangeArrowheads="1"/>
          </p:cNvSpPr>
          <p:nvPr/>
        </p:nvSpPr>
        <p:spPr bwMode="auto">
          <a:xfrm>
            <a:off x="468313" y="554037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L</a:t>
            </a:r>
            <a:r>
              <a:rPr lang="sr-Latn-CS" sz="1400"/>
              <a:t> - linkomicin</a:t>
            </a:r>
            <a:endParaRPr lang="en-US" sz="1400"/>
          </a:p>
        </p:txBody>
      </p:sp>
      <p:sp>
        <p:nvSpPr>
          <p:cNvPr id="26636" name="Text Box 72"/>
          <p:cNvSpPr txBox="1">
            <a:spLocks noChangeArrowheads="1"/>
          </p:cNvSpPr>
          <p:nvPr/>
        </p:nvSpPr>
        <p:spPr bwMode="auto">
          <a:xfrm>
            <a:off x="468313" y="597217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E</a:t>
            </a:r>
            <a:r>
              <a:rPr lang="sr-Latn-CS" sz="1400"/>
              <a:t> - eritromicin</a:t>
            </a:r>
            <a:endParaRPr lang="en-US" sz="1400"/>
          </a:p>
        </p:txBody>
      </p:sp>
      <p:sp>
        <p:nvSpPr>
          <p:cNvPr id="26637" name="Text Box 73"/>
          <p:cNvSpPr txBox="1">
            <a:spLocks noChangeArrowheads="1"/>
          </p:cNvSpPr>
          <p:nvPr/>
        </p:nvSpPr>
        <p:spPr bwMode="auto">
          <a:xfrm>
            <a:off x="3132138" y="5154613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ROX</a:t>
            </a:r>
            <a:r>
              <a:rPr lang="sr-Latn-CS" sz="1400"/>
              <a:t> - roksitromicin</a:t>
            </a:r>
            <a:endParaRPr lang="en-US" sz="1400"/>
          </a:p>
        </p:txBody>
      </p:sp>
      <p:sp>
        <p:nvSpPr>
          <p:cNvPr id="26638" name="Text Box 74"/>
          <p:cNvSpPr txBox="1">
            <a:spLocks noChangeArrowheads="1"/>
          </p:cNvSpPr>
          <p:nvPr/>
        </p:nvSpPr>
        <p:spPr bwMode="auto">
          <a:xfrm>
            <a:off x="3132138" y="5586413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AZM</a:t>
            </a:r>
            <a:r>
              <a:rPr lang="sr-Latn-CS" sz="1400"/>
              <a:t> - azitromicin</a:t>
            </a:r>
            <a:endParaRPr lang="en-US" sz="1400"/>
          </a:p>
        </p:txBody>
      </p:sp>
      <p:sp>
        <p:nvSpPr>
          <p:cNvPr id="26639" name="Text Box 75"/>
          <p:cNvSpPr txBox="1">
            <a:spLocks noChangeArrowheads="1"/>
          </p:cNvSpPr>
          <p:nvPr/>
        </p:nvSpPr>
        <p:spPr bwMode="auto">
          <a:xfrm>
            <a:off x="3132138" y="6045200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JM</a:t>
            </a:r>
            <a:r>
              <a:rPr lang="sr-Latn-CS" sz="1400"/>
              <a:t> - josamicin</a:t>
            </a:r>
            <a:endParaRPr lang="en-US" sz="1400"/>
          </a:p>
        </p:txBody>
      </p:sp>
      <p:sp>
        <p:nvSpPr>
          <p:cNvPr id="26640" name="Text Box 76"/>
          <p:cNvSpPr txBox="1">
            <a:spLocks noChangeArrowheads="1"/>
          </p:cNvSpPr>
          <p:nvPr/>
        </p:nvSpPr>
        <p:spPr bwMode="auto">
          <a:xfrm>
            <a:off x="5651500" y="5040313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MNO</a:t>
            </a:r>
            <a:r>
              <a:rPr lang="sr-Latn-CS" sz="1400"/>
              <a:t> - minociklin</a:t>
            </a:r>
            <a:endParaRPr lang="en-US" sz="1400"/>
          </a:p>
        </p:txBody>
      </p:sp>
      <p:sp>
        <p:nvSpPr>
          <p:cNvPr id="26641" name="Text Box 77"/>
          <p:cNvSpPr txBox="1">
            <a:spLocks noChangeArrowheads="1"/>
          </p:cNvSpPr>
          <p:nvPr/>
        </p:nvSpPr>
        <p:spPr bwMode="auto">
          <a:xfrm>
            <a:off x="5656263" y="5500688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DO</a:t>
            </a:r>
            <a:r>
              <a:rPr lang="sr-Latn-CS" sz="1400"/>
              <a:t> - doksiciklin</a:t>
            </a:r>
            <a:endParaRPr lang="en-US" sz="1400"/>
          </a:p>
        </p:txBody>
      </p:sp>
      <p:sp>
        <p:nvSpPr>
          <p:cNvPr id="26642" name="Text Box 78"/>
          <p:cNvSpPr txBox="1">
            <a:spLocks noChangeArrowheads="1"/>
          </p:cNvSpPr>
          <p:nvPr/>
        </p:nvSpPr>
        <p:spPr bwMode="auto">
          <a:xfrm>
            <a:off x="5651500" y="5949950"/>
            <a:ext cx="244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OFL</a:t>
            </a:r>
            <a:r>
              <a:rPr lang="sr-Latn-CS" sz="1400"/>
              <a:t> - ofloksacin</a:t>
            </a:r>
            <a:endParaRPr lang="en-US" sz="1400"/>
          </a:p>
        </p:txBody>
      </p:sp>
      <p:sp>
        <p:nvSpPr>
          <p:cNvPr id="26643" name="Text Box 79"/>
          <p:cNvSpPr txBox="1">
            <a:spLocks noChangeArrowheads="1"/>
          </p:cNvSpPr>
          <p:nvPr/>
        </p:nvSpPr>
        <p:spPr bwMode="auto">
          <a:xfrm>
            <a:off x="5634038" y="638175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/>
              <a:t>NOR</a:t>
            </a:r>
            <a:r>
              <a:rPr lang="sr-Latn-CS" sz="1400"/>
              <a:t> - norfloksacin</a:t>
            </a:r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i="1" dirty="0" err="1" smtClean="0">
                <a:solidFill>
                  <a:schemeClr val="tx1"/>
                </a:solidFill>
              </a:rPr>
              <a:t>Treponema</a:t>
            </a:r>
            <a:r>
              <a:rPr lang="en-US" sz="3400" b="1" i="1" dirty="0" smtClean="0">
                <a:solidFill>
                  <a:schemeClr val="tx1"/>
                </a:solidFill>
              </a:rPr>
              <a:t> </a:t>
            </a:r>
            <a:r>
              <a:rPr lang="en-US" sz="3400" b="1" i="1" dirty="0" err="1" smtClean="0">
                <a:solidFill>
                  <a:schemeClr val="tx1"/>
                </a:solidFill>
              </a:rPr>
              <a:t>pallidum</a:t>
            </a:r>
            <a:r>
              <a:rPr lang="en-US" sz="3400" b="1" dirty="0" smtClean="0">
                <a:solidFill>
                  <a:schemeClr val="tx1"/>
                </a:solidFill>
              </a:rPr>
              <a:t> subspecies </a:t>
            </a:r>
            <a:r>
              <a:rPr lang="en-US" sz="3400" b="1" i="1" dirty="0" err="1" smtClean="0">
                <a:solidFill>
                  <a:schemeClr val="tx1"/>
                </a:solidFill>
              </a:rPr>
              <a:t>pallidum</a:t>
            </a:r>
            <a:r>
              <a:rPr lang="sr-Latn-CS" sz="3400" b="1" dirty="0" smtClean="0">
                <a:solidFill>
                  <a:schemeClr val="tx1"/>
                </a:solidFill>
              </a:rPr>
              <a:t> - </a:t>
            </a:r>
            <a:r>
              <a:rPr lang="sr-Latn-CS" sz="3400" b="1" dirty="0" smtClean="0"/>
              <a:t>bolest</a:t>
            </a:r>
            <a:r>
              <a:rPr lang="sr-Latn-CS" sz="3400" b="1" dirty="0" smtClean="0">
                <a:solidFill>
                  <a:schemeClr val="tx1"/>
                </a:solidFill>
              </a:rPr>
              <a:t> </a:t>
            </a:r>
            <a:r>
              <a:rPr lang="sr-Latn-CS" sz="3400" b="1" dirty="0" smtClean="0"/>
              <a:t>-</a:t>
            </a:r>
            <a:endParaRPr lang="en-US" sz="34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r-Latn-CS" sz="3000" b="1" dirty="0" smtClean="0"/>
              <a:t>sifilis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/>
              <a:t>1. </a:t>
            </a:r>
            <a:r>
              <a:rPr lang="en-US" sz="2000" dirty="0" err="1" smtClean="0"/>
              <a:t>primarni</a:t>
            </a:r>
            <a:r>
              <a:rPr lang="en-US" sz="2000" dirty="0" smtClean="0"/>
              <a:t> </a:t>
            </a:r>
            <a:r>
              <a:rPr lang="sr-Latn-CS" sz="2000" dirty="0" smtClean="0"/>
              <a:t>stadijum</a:t>
            </a:r>
            <a:r>
              <a:rPr lang="en-US" sz="2000" dirty="0" smtClean="0"/>
              <a:t> (</a:t>
            </a:r>
            <a:r>
              <a:rPr lang="en-US" sz="2000" dirty="0" err="1" smtClean="0"/>
              <a:t>tvrdi</a:t>
            </a:r>
            <a:r>
              <a:rPr lang="en-US" sz="2000" dirty="0" smtClean="0"/>
              <a:t> </a:t>
            </a:r>
            <a:r>
              <a:rPr lang="en-US" sz="2000" dirty="0" err="1" smtClean="0"/>
              <a:t>šankr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/>
              <a:t>2. </a:t>
            </a:r>
            <a:r>
              <a:rPr lang="en-US" sz="2000" dirty="0" err="1" smtClean="0"/>
              <a:t>sekundarni</a:t>
            </a:r>
            <a:r>
              <a:rPr lang="en-US" sz="2000" dirty="0" smtClean="0"/>
              <a:t> </a:t>
            </a:r>
            <a:r>
              <a:rPr lang="sr-Latn-CS" sz="2000" dirty="0" smtClean="0"/>
              <a:t>stadijum</a:t>
            </a:r>
            <a:r>
              <a:rPr lang="en-US" sz="2000" dirty="0" smtClean="0"/>
              <a:t> (</a:t>
            </a:r>
            <a:r>
              <a:rPr lang="en-US" sz="2000" dirty="0" err="1" smtClean="0"/>
              <a:t>blaga</a:t>
            </a:r>
            <a:r>
              <a:rPr lang="en-US" sz="2000" dirty="0" smtClean="0"/>
              <a:t> </a:t>
            </a:r>
            <a:r>
              <a:rPr lang="en-US" sz="2000" dirty="0" err="1" smtClean="0"/>
              <a:t>groznica</a:t>
            </a:r>
            <a:r>
              <a:rPr lang="en-US" sz="2000" dirty="0" smtClean="0"/>
              <a:t>, </a:t>
            </a:r>
            <a:r>
              <a:rPr lang="en-US" sz="2000" dirty="0" err="1" smtClean="0"/>
              <a:t>generalizovana</a:t>
            </a:r>
            <a:r>
              <a:rPr lang="en-US" sz="2000" dirty="0" smtClean="0"/>
              <a:t> </a:t>
            </a:r>
            <a:r>
              <a:rPr lang="en-US" sz="2000" dirty="0" err="1" smtClean="0"/>
              <a:t>limfadenopatija</a:t>
            </a:r>
            <a:r>
              <a:rPr lang="en-US" sz="2000" dirty="0" smtClean="0"/>
              <a:t>, </a:t>
            </a:r>
            <a:r>
              <a:rPr lang="en-US" sz="2000" dirty="0" err="1" smtClean="0"/>
              <a:t>mukokutana</a:t>
            </a:r>
            <a:r>
              <a:rPr lang="en-US" sz="2000" dirty="0" smtClean="0"/>
              <a:t> </a:t>
            </a:r>
            <a:r>
              <a:rPr lang="en-US" sz="2000" dirty="0" err="1" smtClean="0"/>
              <a:t>ospa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/>
              <a:t>	- </a:t>
            </a:r>
            <a:r>
              <a:rPr lang="en-US" sz="2000" dirty="0" smtClean="0"/>
              <a:t>period </a:t>
            </a:r>
            <a:r>
              <a:rPr lang="en-US" sz="2000" dirty="0" err="1" smtClean="0"/>
              <a:t>latencije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sr-Latn-C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/>
              <a:t>3. </a:t>
            </a:r>
            <a:r>
              <a:rPr lang="en-US" sz="2000" dirty="0" err="1" smtClean="0"/>
              <a:t>tercijarni</a:t>
            </a:r>
            <a:r>
              <a:rPr lang="en-US" sz="2000" dirty="0" smtClean="0"/>
              <a:t> </a:t>
            </a:r>
            <a:r>
              <a:rPr lang="sr-Latn-CS" sz="2000" dirty="0" smtClean="0"/>
              <a:t>stadijum</a:t>
            </a:r>
            <a:r>
              <a:rPr lang="en-US" sz="2000" dirty="0" smtClean="0"/>
              <a:t> (</a:t>
            </a:r>
            <a:r>
              <a:rPr lang="en-US" sz="2000" dirty="0" err="1" smtClean="0"/>
              <a:t>gume</a:t>
            </a:r>
            <a:r>
              <a:rPr lang="en-US" sz="2000" dirty="0" smtClean="0"/>
              <a:t>, </a:t>
            </a:r>
            <a:r>
              <a:rPr lang="en-US" sz="2000" dirty="0" err="1" smtClean="0"/>
              <a:t>neurosifilis</a:t>
            </a:r>
            <a:r>
              <a:rPr lang="en-US" sz="2000" dirty="0" smtClean="0"/>
              <a:t>,</a:t>
            </a:r>
            <a:r>
              <a:rPr lang="sr-Latn-CS" sz="2000" dirty="0" smtClean="0"/>
              <a:t> </a:t>
            </a:r>
            <a:r>
              <a:rPr lang="en-US" sz="2000" dirty="0" err="1" smtClean="0"/>
              <a:t>kardiovaskularni</a:t>
            </a:r>
            <a:r>
              <a:rPr lang="en-US" sz="2000" dirty="0" smtClean="0"/>
              <a:t> </a:t>
            </a:r>
            <a:r>
              <a:rPr lang="en-US" sz="2000" dirty="0" err="1" smtClean="0"/>
              <a:t>sifilis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000" dirty="0" smtClean="0"/>
              <a:t>	</a:t>
            </a:r>
            <a:r>
              <a:rPr lang="en-US" sz="2000" b="1" dirty="0" err="1" smtClean="0"/>
              <a:t>kongenitalni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sifilis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28676" name="Picture 4" descr="spiroba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84663" y="-862012"/>
            <a:ext cx="21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boutons0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60975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F02_00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9000" y="3417888"/>
            <a:ext cx="3810000" cy="2103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err="1" smtClean="0">
                <a:solidFill>
                  <a:schemeClr val="tx1"/>
                </a:solidFill>
              </a:rPr>
              <a:t>Treponema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pallidum</a:t>
            </a:r>
            <a:r>
              <a:rPr lang="en-US" sz="3200" b="1" dirty="0" smtClean="0">
                <a:solidFill>
                  <a:schemeClr val="tx1"/>
                </a:solidFill>
              </a:rPr>
              <a:t> subspecies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pallidum</a:t>
            </a:r>
            <a:r>
              <a:rPr lang="sr-Latn-CS" sz="3200" b="1" dirty="0" smtClean="0">
                <a:solidFill>
                  <a:schemeClr val="tx1"/>
                </a:solidFill>
              </a:rPr>
              <a:t>           - </a:t>
            </a:r>
            <a:r>
              <a:rPr lang="sr-Latn-CS" sz="3200" b="1" dirty="0" smtClean="0"/>
              <a:t>stadijumi</a:t>
            </a:r>
            <a:r>
              <a:rPr lang="sr-Latn-CS" sz="3200" b="1" dirty="0" smtClean="0">
                <a:solidFill>
                  <a:schemeClr val="tx1"/>
                </a:solidFill>
              </a:rPr>
              <a:t> </a:t>
            </a:r>
            <a:r>
              <a:rPr lang="sr-Latn-CS" sz="3200" b="1" dirty="0" smtClean="0"/>
              <a:t>-</a:t>
            </a:r>
            <a:endParaRPr lang="en-US" sz="3200" dirty="0" smtClean="0"/>
          </a:p>
        </p:txBody>
      </p:sp>
      <p:pic>
        <p:nvPicPr>
          <p:cNvPr id="29699" name="Picture 1032" descr="Chancre of the glans pen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43188"/>
            <a:ext cx="3810000" cy="2790825"/>
          </a:xfrm>
          <a:noFill/>
        </p:spPr>
      </p:pic>
      <p:pic>
        <p:nvPicPr>
          <p:cNvPr id="29700" name="Picture 4" descr="Secondary syphilitic papulosquamous ra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9063" y="1981200"/>
            <a:ext cx="2708275" cy="4114800"/>
          </a:xfrm>
          <a:noFill/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04850" y="5637213"/>
            <a:ext cx="3797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Primarni sifilis (tvrdi šankr)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887913" y="6196013"/>
            <a:ext cx="3457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Sekundarni sifilis (ospa)</a:t>
            </a:r>
          </a:p>
        </p:txBody>
      </p:sp>
      <p:pic>
        <p:nvPicPr>
          <p:cNvPr id="29703" name="Picture 4" descr="spiroba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246563" y="-887412"/>
            <a:ext cx="21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8837" y="382588"/>
            <a:ext cx="9025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chemeClr val="tx1"/>
                </a:solidFill>
              </a:rPr>
              <a:t>Treponema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pallidum</a:t>
            </a:r>
            <a:r>
              <a:rPr lang="en-US" sz="2800" b="1" dirty="0" smtClean="0">
                <a:solidFill>
                  <a:schemeClr val="tx1"/>
                </a:solidFill>
              </a:rPr>
              <a:t> subspecies </a:t>
            </a:r>
            <a:r>
              <a:rPr lang="en-US" sz="2800" b="1" i="1" dirty="0" err="1" smtClean="0">
                <a:solidFill>
                  <a:schemeClr val="tx1"/>
                </a:solidFill>
              </a:rPr>
              <a:t>pallidum</a:t>
            </a:r>
            <a:r>
              <a:rPr lang="sr-Latn-CS" sz="2800" b="1" dirty="0" smtClean="0">
                <a:solidFill>
                  <a:schemeClr val="tx1"/>
                </a:solidFill>
              </a:rPr>
              <a:t> - </a:t>
            </a:r>
            <a:r>
              <a:rPr lang="sr-Latn-CS" sz="2800" b="1" dirty="0" smtClean="0"/>
              <a:t>bolesti</a:t>
            </a:r>
            <a:r>
              <a:rPr lang="sr-Latn-CS" sz="2800" b="1" dirty="0" smtClean="0">
                <a:solidFill>
                  <a:schemeClr val="tx1"/>
                </a:solidFill>
              </a:rPr>
              <a:t> </a:t>
            </a:r>
            <a:r>
              <a:rPr lang="sr-Latn-CS" sz="2800" b="1" dirty="0" smtClean="0"/>
              <a:t>-</a:t>
            </a:r>
            <a:endParaRPr lang="en-US" sz="2800" b="1" dirty="0"/>
          </a:p>
        </p:txBody>
      </p:sp>
      <p:pic>
        <p:nvPicPr>
          <p:cNvPr id="30723" name="Picture 5" descr="Tertiary syphilis resulting in gummatous le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382713"/>
            <a:ext cx="41259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74800"/>
            <a:ext cx="3810000" cy="4114800"/>
          </a:xfrm>
        </p:spPr>
        <p:txBody>
          <a:bodyPr/>
          <a:lstStyle/>
          <a:p>
            <a:endParaRPr lang="en-US" sz="2800" smtClean="0"/>
          </a:p>
        </p:txBody>
      </p:sp>
      <p:sp>
        <p:nvSpPr>
          <p:cNvPr id="30725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30726" name="Picture 9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773238"/>
            <a:ext cx="2405063" cy="3252787"/>
          </a:xfrm>
          <a:noFill/>
        </p:spPr>
      </p:pic>
      <p:pic>
        <p:nvPicPr>
          <p:cNvPr id="30727" name="Picture 4" descr="Stenosis of coronary arteries due to syphil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7225" y="3886200"/>
            <a:ext cx="3471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854200" y="6230938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Tercijarni</a:t>
            </a:r>
            <a:r>
              <a:rPr lang="en-US" sz="1600" dirty="0"/>
              <a:t> </a:t>
            </a:r>
            <a:r>
              <a:rPr lang="en-US" sz="1600" dirty="0" err="1"/>
              <a:t>sifilis</a:t>
            </a:r>
            <a:r>
              <a:rPr lang="en-US" sz="1600" dirty="0"/>
              <a:t> (</a:t>
            </a:r>
            <a:r>
              <a:rPr lang="en-US" sz="1600" dirty="0" err="1"/>
              <a:t>stenoza</a:t>
            </a:r>
            <a:r>
              <a:rPr lang="en-US" sz="1600" dirty="0"/>
              <a:t> </a:t>
            </a:r>
            <a:r>
              <a:rPr lang="en-US" sz="1600" dirty="0" err="1"/>
              <a:t>koronarnih</a:t>
            </a:r>
            <a:r>
              <a:rPr lang="en-US" sz="1600" dirty="0"/>
              <a:t> </a:t>
            </a:r>
            <a:r>
              <a:rPr lang="en-US" sz="1600" dirty="0" err="1"/>
              <a:t>arterija</a:t>
            </a:r>
            <a:r>
              <a:rPr lang="en-US" sz="16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7950" y="886768"/>
            <a:ext cx="331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Tercijarni</a:t>
            </a:r>
            <a:r>
              <a:rPr lang="en-US" dirty="0" smtClean="0"/>
              <a:t> </a:t>
            </a:r>
            <a:r>
              <a:rPr lang="en-US" dirty="0" err="1" smtClean="0"/>
              <a:t>sifilis</a:t>
            </a:r>
            <a:r>
              <a:rPr lang="x-none" dirty="0" smtClean="0"/>
              <a:t> (gume)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898775" y="395288"/>
            <a:ext cx="3348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Kongenitalni sifilis</a:t>
            </a:r>
          </a:p>
        </p:txBody>
      </p:sp>
      <p:pic>
        <p:nvPicPr>
          <p:cNvPr id="31747" name="Picture 4" descr="The face of newborn indicative of congenital syphi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433514"/>
            <a:ext cx="3108960" cy="46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ongenital syphilis - later evidence - Hutchinson's 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08050"/>
            <a:ext cx="3724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Congenital syphilis - later evidence - saddle n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500438"/>
            <a:ext cx="2895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9679</TotalTime>
  <Words>1403</Words>
  <Application>Microsoft Office PowerPoint</Application>
  <PresentationFormat>On-screen Show (4:3)</PresentationFormat>
  <Paragraphs>397</Paragraphs>
  <Slides>50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ＭＳ Ｐゴシック</vt:lpstr>
      <vt:lpstr>Arial</vt:lpstr>
      <vt:lpstr>Calibri</vt:lpstr>
      <vt:lpstr>Comic Sans MS</vt:lpstr>
      <vt:lpstr>Symbol</vt:lpstr>
      <vt:lpstr>Times New Roman</vt:lpstr>
      <vt:lpstr>Wingdings</vt:lpstr>
      <vt:lpstr>Default Design</vt:lpstr>
      <vt:lpstr>Office Theme</vt:lpstr>
      <vt:lpstr>Bitmap Image</vt:lpstr>
      <vt:lpstr>PHOTO-PAINT</vt:lpstr>
      <vt:lpstr>PowerPoint Presentation</vt:lpstr>
      <vt:lpstr>PowerPoint Presentation</vt:lpstr>
      <vt:lpstr>Taksonomija </vt:lpstr>
      <vt:lpstr>Treponema pallidum subspecies pallidum</vt:lpstr>
      <vt:lpstr>Treponema pallidum subspecies pallidum - epidemiologija -</vt:lpstr>
      <vt:lpstr>Treponema pallidum subspecies pallidum - bolest -</vt:lpstr>
      <vt:lpstr>Treponema pallidum subspecies pallidum           - stadijumi -</vt:lpstr>
      <vt:lpstr>PowerPoint Presentation</vt:lpstr>
      <vt:lpstr>PowerPoint Presentation</vt:lpstr>
      <vt:lpstr>Treponema pallidum  - bakteriološka dijagnostika -</vt:lpstr>
      <vt:lpstr>Direktan preparat</vt:lpstr>
      <vt:lpstr>Detekcija u uzorcima bez izolovanja </vt:lpstr>
      <vt:lpstr>Serološki testovi</vt:lpstr>
      <vt:lpstr>Serološki testovi</vt:lpstr>
      <vt:lpstr>VDRL (Flokulacioni test)  (Venereal Disease Research Laboratory) test</vt:lpstr>
      <vt:lpstr>RPR   (Rapid Plasma Reagin) test</vt:lpstr>
      <vt:lpstr>RPR   (rapid plasma reagin) test</vt:lpstr>
      <vt:lpstr>PowerPoint Presentation</vt:lpstr>
      <vt:lpstr>PowerPoint Presentation</vt:lpstr>
      <vt:lpstr>Serološki odogovor tokom sifilisa</vt:lpstr>
      <vt:lpstr>Tradicionalni algoritam izbora testova za serološku dijagnozu sifilisa</vt:lpstr>
      <vt:lpstr>Borrelia</vt:lpstr>
      <vt:lpstr>Lajmska borelioza</vt:lpstr>
      <vt:lpstr>Vektori Lajmske borelioze</vt:lpstr>
      <vt:lpstr>Epidemiologija Lajmske borelioze </vt:lpstr>
      <vt:lpstr>Lajmska borelioza </vt:lpstr>
      <vt:lpstr>PowerPoint Presentation</vt:lpstr>
      <vt:lpstr>  Osnovni principi bakteriološke dijagnostike infekcija izazvanih  striktno intracelularnim bakterijama rodova Chlamydia i Chlamydophila  Osnovni principi bakteriološke dijagnostike infekcija izazvanih mikoplazmama   </vt:lpstr>
      <vt:lpstr>Chlamydiaceae</vt:lpstr>
      <vt:lpstr>Vrste</vt:lpstr>
      <vt:lpstr>Chlamydia trachomatis</vt:lpstr>
      <vt:lpstr>Chlamydia trachomatis</vt:lpstr>
      <vt:lpstr>Chlamydia trachomatis</vt:lpstr>
      <vt:lpstr>Chlamydia pneumoniae</vt:lpstr>
      <vt:lpstr>PowerPoint Presentation</vt:lpstr>
      <vt:lpstr>Laboratorijska dijagnostika hlamidijalnih infekcija</vt:lpstr>
      <vt:lpstr>Detekcija antigena</vt:lpstr>
      <vt:lpstr>Detekcija gena</vt:lpstr>
      <vt:lpstr>Kultivisanje hlamidija</vt:lpstr>
      <vt:lpstr>Serološki testovi – C. pneumoniae</vt:lpstr>
      <vt:lpstr>Mycoplasmataceae</vt:lpstr>
      <vt:lpstr>Rod Mycoplasma</vt:lpstr>
      <vt:lpstr>Mycoplasma pneumoniae</vt:lpstr>
      <vt:lpstr>Mycoplasma hominis</vt:lpstr>
      <vt:lpstr>Ureaplasma urealyticum</vt:lpstr>
      <vt:lpstr>Laboratorijska dijagnostika</vt:lpstr>
      <vt:lpstr>Laboratorijska dijagnostika</vt:lpstr>
      <vt:lpstr>Izolacija i identifikacija</vt:lpstr>
      <vt:lpstr>Izolacija i identifikacija</vt:lpstr>
      <vt:lpstr>MycoView test za identifikaciju i ispitivanje osetljivosti M. hominis i U. urealyticum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za brzu dijagnostiku bakterijskih infekcija   Serološke reakcije u dijagnostici bakterijskih infekcija</dc:title>
  <dc:creator>Irena</dc:creator>
  <cp:lastModifiedBy>valentina arsic arsenijevic</cp:lastModifiedBy>
  <cp:revision>212</cp:revision>
  <dcterms:created xsi:type="dcterms:W3CDTF">2011-09-30T10:37:56Z</dcterms:created>
  <dcterms:modified xsi:type="dcterms:W3CDTF">2020-01-20T09:58:17Z</dcterms:modified>
</cp:coreProperties>
</file>